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0"/>
  </p:notesMasterIdLst>
  <p:sldIdLst>
    <p:sldId id="256" r:id="rId2"/>
    <p:sldId id="287" r:id="rId3"/>
    <p:sldId id="309" r:id="rId4"/>
    <p:sldId id="312" r:id="rId5"/>
    <p:sldId id="307" r:id="rId6"/>
    <p:sldId id="341" r:id="rId7"/>
    <p:sldId id="342" r:id="rId8"/>
    <p:sldId id="343" r:id="rId9"/>
    <p:sldId id="344" r:id="rId10"/>
    <p:sldId id="288" r:id="rId11"/>
    <p:sldId id="291" r:id="rId12"/>
    <p:sldId id="290" r:id="rId13"/>
    <p:sldId id="310" r:id="rId14"/>
    <p:sldId id="289" r:id="rId15"/>
    <p:sldId id="292" r:id="rId16"/>
    <p:sldId id="267" r:id="rId17"/>
    <p:sldId id="345" r:id="rId18"/>
    <p:sldId id="324" r:id="rId1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55" autoAdjust="0"/>
  </p:normalViewPr>
  <p:slideViewPr>
    <p:cSldViewPr>
      <p:cViewPr varScale="1">
        <p:scale>
          <a:sx n="49" d="100"/>
          <a:sy n="49" d="100"/>
        </p:scale>
        <p:origin x="1313" y="27"/>
      </p:cViewPr>
      <p:guideLst>
        <p:guide orient="horz" pos="2160"/>
        <p:guide pos="2880"/>
      </p:guideLst>
    </p:cSldViewPr>
  </p:slideViewPr>
  <p:outlineViewPr>
    <p:cViewPr>
      <p:scale>
        <a:sx n="33" d="100"/>
        <a:sy n="33" d="100"/>
      </p:scale>
      <p:origin x="0" y="264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2355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55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355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E8746515-ABAC-463A-B741-50C19CDF1F84}" type="slidenum">
              <a:rPr lang="en-US"/>
              <a:pPr/>
              <a:t>‹#›</a:t>
            </a:fld>
            <a:endParaRPr lang="en-US"/>
          </a:p>
        </p:txBody>
      </p:sp>
    </p:spTree>
    <p:extLst>
      <p:ext uri="{BB962C8B-B14F-4D97-AF65-F5344CB8AC3E}">
        <p14:creationId xmlns:p14="http://schemas.microsoft.com/office/powerpoint/2010/main" val="2078157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7C6F02-4FAB-4A15-8D0D-A0F0171B3728}" type="slidenum">
              <a:rPr lang="en-US"/>
              <a:pPr/>
              <a:t>1</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638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dirty="0"/>
              <a:t>Click to edit Master subtitle style</a:t>
            </a:r>
          </a:p>
        </p:txBody>
      </p:sp>
      <p:sp>
        <p:nvSpPr>
          <p:cNvPr id="16388" name="Rectangle 4"/>
          <p:cNvSpPr>
            <a:spLocks noGrp="1" noChangeArrowheads="1"/>
          </p:cNvSpPr>
          <p:nvPr>
            <p:ph type="dt" sz="half" idx="2"/>
          </p:nvPr>
        </p:nvSpPr>
        <p:spPr/>
        <p:txBody>
          <a:bodyPr/>
          <a:lstStyle>
            <a:lvl1pPr>
              <a:defRPr sz="1400" b="1">
                <a:solidFill>
                  <a:srgbClr val="002060"/>
                </a:solidFill>
                <a:latin typeface="Calibri" panose="020F0502020204030204" pitchFamily="34" charset="0"/>
              </a:defRPr>
            </a:lvl1pPr>
          </a:lstStyle>
          <a:p>
            <a:fld id="{0CB729DE-63B3-4733-B325-51E9270BB31A}" type="datetime3">
              <a:rPr lang="en-US" smtClean="0"/>
              <a:pPr/>
              <a:t>1 June 2020</a:t>
            </a:fld>
            <a:endParaRPr lang="en-US" dirty="0"/>
          </a:p>
        </p:txBody>
      </p:sp>
      <p:sp>
        <p:nvSpPr>
          <p:cNvPr id="16389" name="Rectangle 5"/>
          <p:cNvSpPr>
            <a:spLocks noGrp="1" noChangeArrowheads="1"/>
          </p:cNvSpPr>
          <p:nvPr>
            <p:ph type="ftr" sz="quarter" idx="3"/>
          </p:nvPr>
        </p:nvSpPr>
        <p:spPr/>
        <p:txBody>
          <a:bodyPr/>
          <a:lstStyle>
            <a:lvl1pPr>
              <a:defRPr/>
            </a:lvl1pPr>
          </a:lstStyle>
          <a:p>
            <a:endParaRPr lang="en-US" dirty="0"/>
          </a:p>
        </p:txBody>
      </p:sp>
      <p:sp>
        <p:nvSpPr>
          <p:cNvPr id="16390" name="Rectangle 6"/>
          <p:cNvSpPr>
            <a:spLocks noGrp="1" noChangeArrowheads="1"/>
          </p:cNvSpPr>
          <p:nvPr>
            <p:ph type="sldNum" sz="quarter" idx="4"/>
          </p:nvPr>
        </p:nvSpPr>
        <p:spPr/>
        <p:txBody>
          <a:bodyPr/>
          <a:lstStyle>
            <a:lvl1pPr>
              <a:defRPr/>
            </a:lvl1pPr>
          </a:lstStyle>
          <a:p>
            <a:fld id="{EB559A81-ECD0-4D48-87BF-B9872CFF4ED9}" type="slidenum">
              <a:rPr lang="en-US"/>
              <a:pPr/>
              <a:t>‹#›</a:t>
            </a:fld>
            <a:endParaRPr lang="en-US"/>
          </a:p>
        </p:txBody>
      </p:sp>
      <p:sp>
        <p:nvSpPr>
          <p:cNvPr id="16392" name="Rectangle 8" descr="Gold bar"/>
          <p:cNvSpPr>
            <a:spLocks noChangeArrowheads="1"/>
          </p:cNvSpPr>
          <p:nvPr/>
        </p:nvSpPr>
        <p:spPr bwMode="auto">
          <a:xfrm>
            <a:off x="228600" y="2889250"/>
            <a:ext cx="2870200" cy="201613"/>
          </a:xfrm>
          <a:prstGeom prst="rect">
            <a:avLst/>
          </a:prstGeom>
          <a:solidFill>
            <a:schemeClr val="bg2"/>
          </a:solidFill>
          <a:ln w="9525">
            <a:noFill/>
            <a:miter lim="800000"/>
            <a:headEnd/>
            <a:tailEnd/>
          </a:ln>
          <a:effectLst/>
        </p:spPr>
        <p:txBody>
          <a:bodyPr wrap="none" anchor="ctr"/>
          <a:lstStyle/>
          <a:p>
            <a:endParaRPr lang="en-US"/>
          </a:p>
        </p:txBody>
      </p:sp>
      <p:sp>
        <p:nvSpPr>
          <p:cNvPr id="16393" name="Rectangle 9" descr="Orange bar"/>
          <p:cNvSpPr>
            <a:spLocks noChangeArrowheads="1"/>
          </p:cNvSpPr>
          <p:nvPr/>
        </p:nvSpPr>
        <p:spPr bwMode="auto">
          <a:xfrm>
            <a:off x="3098800" y="2889250"/>
            <a:ext cx="2870200" cy="201613"/>
          </a:xfrm>
          <a:prstGeom prst="rect">
            <a:avLst/>
          </a:prstGeom>
          <a:solidFill>
            <a:schemeClr val="accent1"/>
          </a:solidFill>
          <a:ln w="9525">
            <a:noFill/>
            <a:miter lim="800000"/>
            <a:headEnd/>
            <a:tailEnd/>
          </a:ln>
          <a:effectLst/>
        </p:spPr>
        <p:txBody>
          <a:bodyPr wrap="none" anchor="ctr"/>
          <a:lstStyle/>
          <a:p>
            <a:endParaRPr lang="en-US"/>
          </a:p>
        </p:txBody>
      </p:sp>
      <p:sp>
        <p:nvSpPr>
          <p:cNvPr id="16394" name="Rectangle 10" descr="Slate bar"/>
          <p:cNvSpPr>
            <a:spLocks noChangeArrowheads="1"/>
          </p:cNvSpPr>
          <p:nvPr/>
        </p:nvSpPr>
        <p:spPr bwMode="auto">
          <a:xfrm>
            <a:off x="5969000" y="2889250"/>
            <a:ext cx="2870200" cy="201613"/>
          </a:xfrm>
          <a:prstGeom prst="rect">
            <a:avLst/>
          </a:prstGeom>
          <a:solidFill>
            <a:schemeClr val="tx2"/>
          </a:solidFill>
          <a:ln w="9525">
            <a:noFill/>
            <a:miter lim="800000"/>
            <a:headEnd/>
            <a:tailEnd/>
          </a:ln>
          <a:effectLst/>
        </p:spPr>
        <p:txBody>
          <a:bodyPr wrap="none" anchor="ctr"/>
          <a:lstStyle/>
          <a:p>
            <a:endParaRPr lang="en-US"/>
          </a:p>
        </p:txBody>
      </p:sp>
      <p:sp>
        <p:nvSpPr>
          <p:cNvPr id="2" name="TextBox 1"/>
          <p:cNvSpPr txBox="1"/>
          <p:nvPr userDrawn="1"/>
        </p:nvSpPr>
        <p:spPr>
          <a:xfrm>
            <a:off x="7238999" y="6074601"/>
            <a:ext cx="1427239" cy="400110"/>
          </a:xfrm>
          <a:prstGeom prst="rect">
            <a:avLst/>
          </a:prstGeom>
          <a:noFill/>
        </p:spPr>
        <p:txBody>
          <a:bodyPr wrap="square" rtlCol="0">
            <a:spAutoFit/>
          </a:bodyPr>
          <a:lstStyle/>
          <a:p>
            <a:r>
              <a:rPr lang="en-US" sz="2000" b="1" dirty="0">
                <a:solidFill>
                  <a:srgbClr val="002060"/>
                </a:solidFill>
                <a:latin typeface="Calibri" panose="020F0502020204030204" pitchFamily="34" charset="0"/>
              </a:rPr>
              <a:t>PVAI VPO</a:t>
            </a:r>
          </a:p>
        </p:txBody>
      </p:sp>
      <p:cxnSp>
        <p:nvCxnSpPr>
          <p:cNvPr id="13" name="Straight Connector 12"/>
          <p:cNvCxnSpPr/>
          <p:nvPr userDrawn="1"/>
        </p:nvCxnSpPr>
        <p:spPr>
          <a:xfrm>
            <a:off x="457200" y="6074601"/>
            <a:ext cx="8305800" cy="1588"/>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F2FC0EC2-C074-43F0-BE21-BA1465079D40}"/>
              </a:ext>
            </a:extLst>
          </p:cNvPr>
          <p:cNvPicPr>
            <a:picLocks noChangeAspect="1"/>
          </p:cNvPicPr>
          <p:nvPr userDrawn="1"/>
        </p:nvPicPr>
        <p:blipFill>
          <a:blip r:embed="rId2"/>
          <a:stretch>
            <a:fillRect/>
          </a:stretch>
        </p:blipFill>
        <p:spPr>
          <a:xfrm>
            <a:off x="6096000" y="6154994"/>
            <a:ext cx="1046238" cy="63796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93787"/>
          </a:xfrm>
        </p:spPr>
        <p:txBody>
          <a:bodyPr/>
          <a:lstStyle/>
          <a:p>
            <a:r>
              <a:rPr lang="en-US"/>
              <a:t>Click to edit Master title style</a:t>
            </a:r>
          </a:p>
        </p:txBody>
      </p:sp>
      <p:sp>
        <p:nvSpPr>
          <p:cNvPr id="3" name="Content Placeholder 2"/>
          <p:cNvSpPr>
            <a:spLocks noGrp="1"/>
          </p:cNvSpPr>
          <p:nvPr>
            <p:ph idx="1"/>
          </p:nvPr>
        </p:nvSpPr>
        <p:spPr>
          <a:xfrm>
            <a:off x="465221" y="1593725"/>
            <a:ext cx="8229600" cy="45307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z="1400" b="1">
                <a:solidFill>
                  <a:srgbClr val="002060"/>
                </a:solidFill>
                <a:latin typeface="Calibri" panose="020F0502020204030204" pitchFamily="34" charset="0"/>
              </a:defRPr>
            </a:lvl1pPr>
          </a:lstStyle>
          <a:p>
            <a:fld id="{38F31036-C25D-44C5-9DDF-FF5F6D97D174}" type="datetime3">
              <a:rPr lang="en-US" smtClean="0"/>
              <a:pPr/>
              <a:t>1 June 2020</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6300216" y="6172200"/>
            <a:ext cx="2209800" cy="457200"/>
          </a:xfrm>
        </p:spPr>
        <p:txBody>
          <a:bodyPr/>
          <a:lstStyle>
            <a:lvl1pPr>
              <a:defRPr sz="1100"/>
            </a:lvl1pPr>
          </a:lstStyle>
          <a:p>
            <a:endParaRPr lang="en-US" b="1" dirty="0">
              <a:solidFill>
                <a:srgbClr val="002060"/>
              </a:solidFill>
              <a:latin typeface="Calibri" panose="020F0502020204030204" pitchFamily="34" charset="0"/>
            </a:endParaRPr>
          </a:p>
        </p:txBody>
      </p:sp>
      <p:cxnSp>
        <p:nvCxnSpPr>
          <p:cNvPr id="8" name="Straight Connector 7"/>
          <p:cNvCxnSpPr/>
          <p:nvPr userDrawn="1"/>
        </p:nvCxnSpPr>
        <p:spPr>
          <a:xfrm>
            <a:off x="381000" y="6078194"/>
            <a:ext cx="8305800" cy="1588"/>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a:off x="7206246" y="6067360"/>
            <a:ext cx="1387991" cy="400110"/>
          </a:xfrm>
          <a:prstGeom prst="rect">
            <a:avLst/>
          </a:prstGeom>
          <a:noFill/>
        </p:spPr>
        <p:txBody>
          <a:bodyPr wrap="square" rtlCol="0">
            <a:spAutoFit/>
          </a:bodyPr>
          <a:lstStyle/>
          <a:p>
            <a:r>
              <a:rPr lang="en-US" sz="2000" b="1" dirty="0">
                <a:solidFill>
                  <a:srgbClr val="002060"/>
                </a:solidFill>
                <a:latin typeface="Calibri" panose="020F0502020204030204" pitchFamily="34" charset="0"/>
              </a:rPr>
              <a:t>PVAI VPO</a:t>
            </a:r>
          </a:p>
        </p:txBody>
      </p:sp>
      <p:pic>
        <p:nvPicPr>
          <p:cNvPr id="11" name="Picture 10">
            <a:extLst>
              <a:ext uri="{FF2B5EF4-FFF2-40B4-BE49-F238E27FC236}">
                <a16:creationId xmlns:a16="http://schemas.microsoft.com/office/drawing/2014/main" id="{FB8FC568-4FCF-4A8F-B527-40BE423287A0}"/>
              </a:ext>
            </a:extLst>
          </p:cNvPr>
          <p:cNvPicPr>
            <a:picLocks noChangeAspect="1"/>
          </p:cNvPicPr>
          <p:nvPr userDrawn="1"/>
        </p:nvPicPr>
        <p:blipFill>
          <a:blip r:embed="rId2"/>
          <a:stretch>
            <a:fillRect/>
          </a:stretch>
        </p:blipFill>
        <p:spPr>
          <a:xfrm>
            <a:off x="6083807" y="6158019"/>
            <a:ext cx="1029876" cy="63796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5363"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36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fld id="{6F918411-76FA-44F5-929C-975D1AFD5CEF}" type="datetime3">
              <a:rPr lang="en-US" smtClean="0"/>
              <a:t>1 June 2020</a:t>
            </a:fld>
            <a:endParaRPr lang="en-US"/>
          </a:p>
        </p:txBody>
      </p:sp>
      <p:sp>
        <p:nvSpPr>
          <p:cNvPr id="1536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536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08E6F4BB-F38F-420E-BBF0-45E8ED573A34}" type="slidenum">
              <a:rPr lang="en-US"/>
              <a:pPr/>
              <a:t>‹#›</a:t>
            </a:fld>
            <a:endParaRPr lang="en-US"/>
          </a:p>
        </p:txBody>
      </p:sp>
      <p:sp>
        <p:nvSpPr>
          <p:cNvPr id="15367" name="Rectangle 7" descr="Gold bar"/>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1536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15369" name="Rectangle 9" descr="Orange bar"/>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15370" name="Rectangle 10" descr="Slate bar"/>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Lst>
  <p:hf sldNum="0" hdr="0" ftr="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85800"/>
            <a:ext cx="7696200" cy="2133600"/>
          </a:xfrm>
        </p:spPr>
        <p:txBody>
          <a:bodyPr anchor="ctr">
            <a:noAutofit/>
          </a:bodyPr>
          <a:lstStyle/>
          <a:p>
            <a:r>
              <a:rPr lang="en-IN" sz="3600" b="1" cap="all" dirty="0">
                <a:solidFill>
                  <a:srgbClr val="002060"/>
                </a:solidFill>
                <a:latin typeface="Calibri" pitchFamily="34" charset="0"/>
                <a:ea typeface="+mn-ea"/>
                <a:cs typeface="Calibri" pitchFamily="34" charset="0"/>
              </a:rPr>
              <a:t>PEER REVIEW</a:t>
            </a:r>
            <a:endParaRPr lang="en-US" sz="2400" b="1" cap="all" dirty="0">
              <a:solidFill>
                <a:srgbClr val="002060"/>
              </a:solidFill>
              <a:latin typeface="Calibri" pitchFamily="34" charset="0"/>
              <a:ea typeface="+mn-ea"/>
              <a:cs typeface="Calibri" pitchFamily="34" charset="0"/>
            </a:endParaRPr>
          </a:p>
        </p:txBody>
      </p:sp>
      <p:sp>
        <p:nvSpPr>
          <p:cNvPr id="2051" name="Rectangle 3"/>
          <p:cNvSpPr>
            <a:spLocks noGrp="1" noChangeArrowheads="1"/>
          </p:cNvSpPr>
          <p:nvPr>
            <p:ph type="subTitle" idx="1"/>
          </p:nvPr>
        </p:nvSpPr>
        <p:spPr>
          <a:xfrm>
            <a:off x="1371600" y="3270250"/>
            <a:ext cx="6400800" cy="2825750"/>
          </a:xfrm>
        </p:spPr>
        <p:txBody>
          <a:bodyPr/>
          <a:lstStyle/>
          <a:p>
            <a:r>
              <a:rPr lang="en-US" sz="2800" dirty="0">
                <a:solidFill>
                  <a:srgbClr val="002060"/>
                </a:solidFill>
                <a:latin typeface="Calibri" pitchFamily="34" charset="0"/>
                <a:cs typeface="Calibri" pitchFamily="34" charset="0"/>
              </a:rPr>
              <a:t>by</a:t>
            </a:r>
          </a:p>
          <a:p>
            <a:pPr>
              <a:defRPr/>
            </a:pPr>
            <a:r>
              <a:rPr lang="en-IN" sz="2400" b="1" cap="all" dirty="0">
                <a:solidFill>
                  <a:srgbClr val="002060"/>
                </a:solidFill>
                <a:latin typeface="Calibri" pitchFamily="34" charset="0"/>
                <a:cs typeface="Calibri" pitchFamily="34" charset="0"/>
              </a:rPr>
              <a:t>Mr. Sujit Joglekar </a:t>
            </a:r>
          </a:p>
          <a:p>
            <a:pPr>
              <a:defRPr/>
            </a:pPr>
            <a:r>
              <a:rPr lang="en-IN" sz="2400" b="1" cap="all" dirty="0">
                <a:solidFill>
                  <a:srgbClr val="002060"/>
                </a:solidFill>
                <a:latin typeface="Calibri" pitchFamily="34" charset="0"/>
                <a:cs typeface="Calibri" pitchFamily="34" charset="0"/>
              </a:rPr>
              <a:t>AND </a:t>
            </a:r>
          </a:p>
          <a:p>
            <a:pPr>
              <a:defRPr/>
            </a:pPr>
            <a:r>
              <a:rPr lang="en-IN" sz="2400" b="1" cap="all" dirty="0">
                <a:solidFill>
                  <a:srgbClr val="002060"/>
                </a:solidFill>
                <a:latin typeface="Calibri" pitchFamily="34" charset="0"/>
                <a:cs typeface="Calibri" pitchFamily="34" charset="0"/>
              </a:rPr>
              <a:t>Mr. KUNAL VIKAMSEY</a:t>
            </a:r>
            <a:endParaRPr lang="en-US" sz="2400" dirty="0">
              <a:solidFill>
                <a:srgbClr val="002060"/>
              </a:solidFill>
              <a:latin typeface="Calibri" pitchFamily="34" charset="0"/>
              <a:cs typeface="Calibri" pitchFamily="34" charset="0"/>
            </a:endParaRPr>
          </a:p>
          <a:p>
            <a:pPr>
              <a:spcBef>
                <a:spcPts val="0"/>
              </a:spcBef>
              <a:defRPr/>
            </a:pPr>
            <a:endParaRPr lang="en-IN" sz="2800" dirty="0">
              <a:solidFill>
                <a:srgbClr val="002060"/>
              </a:solidFill>
              <a:latin typeface="Calibri" pitchFamily="34" charset="0"/>
              <a:cs typeface="Calibri" pitchFamily="34" charset="0"/>
            </a:endParaRPr>
          </a:p>
          <a:p>
            <a:pPr>
              <a:spcBef>
                <a:spcPts val="0"/>
              </a:spcBef>
              <a:defRPr/>
            </a:pPr>
            <a:br>
              <a:rPr lang="en-US" sz="2800" dirty="0">
                <a:solidFill>
                  <a:srgbClr val="002060"/>
                </a:solidFill>
                <a:latin typeface="Calibri" pitchFamily="34" charset="0"/>
                <a:cs typeface="Calibri" pitchFamily="34" charset="0"/>
              </a:rPr>
            </a:br>
            <a:endParaRPr lang="en-US" sz="2800" dirty="0">
              <a:solidFill>
                <a:srgbClr val="002060"/>
              </a:solidFill>
              <a:latin typeface="Calibri" pitchFamily="34" charset="0"/>
              <a:cs typeface="Calibri" pitchFamily="34" charset="0"/>
            </a:endParaRPr>
          </a:p>
          <a:p>
            <a:pPr>
              <a:spcBef>
                <a:spcPts val="0"/>
              </a:spcBef>
              <a:defRPr/>
            </a:pPr>
            <a:endParaRPr lang="en-US" sz="2800" dirty="0">
              <a:solidFill>
                <a:srgbClr val="002060"/>
              </a:solidFill>
              <a:latin typeface="Calibri" pitchFamily="34" charset="0"/>
              <a:cs typeface="Calibri" pitchFamily="34" charset="0"/>
            </a:endParaRPr>
          </a:p>
        </p:txBody>
      </p:sp>
      <p:sp>
        <p:nvSpPr>
          <p:cNvPr id="2" name="Date Placeholder 1"/>
          <p:cNvSpPr>
            <a:spLocks noGrp="1"/>
          </p:cNvSpPr>
          <p:nvPr>
            <p:ph type="dt" sz="half" idx="2"/>
          </p:nvPr>
        </p:nvSpPr>
        <p:spPr/>
        <p:txBody>
          <a:bodyPr/>
          <a:lstStyle/>
          <a:p>
            <a:fld id="{ED41BA09-A8BE-4B6A-B8D5-F346178601FA}" type="datetime3">
              <a:rPr lang="en-US" smtClean="0"/>
              <a:t>1 June 2020</a:t>
            </a:fld>
            <a:endParaRPr lang="en-US"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pPr>
              <a:spcBef>
                <a:spcPts val="600"/>
              </a:spcBef>
              <a:spcAft>
                <a:spcPts val="600"/>
              </a:spcAft>
            </a:pP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400" dirty="0">
                <a:solidFill>
                  <a:srgbClr val="002060"/>
                </a:solidFill>
                <a:latin typeface="Calibri" pitchFamily="34" charset="0"/>
                <a:cs typeface="Calibri" pitchFamily="34" charset="0"/>
              </a:rPr>
            </a:br>
            <a:br>
              <a:rPr lang="en-IN" sz="2400" dirty="0">
                <a:solidFill>
                  <a:srgbClr val="00B050"/>
                </a:solidFill>
                <a:latin typeface="Calibri" pitchFamily="34" charset="0"/>
                <a:cs typeface="Calibri" pitchFamily="34" charset="0"/>
              </a:rPr>
            </a:br>
            <a:br>
              <a:rPr lang="en-IN" sz="2800" dirty="0">
                <a:solidFill>
                  <a:srgbClr val="002060"/>
                </a:solidFill>
                <a:latin typeface="Calibri" pitchFamily="34" charset="0"/>
                <a:cs typeface="Calibri" pitchFamily="34" charset="0"/>
              </a:rPr>
            </a:br>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anose="020F0502020204030204" pitchFamily="34" charset="0"/>
            </a:endParaRPr>
          </a:p>
        </p:txBody>
      </p:sp>
      <p:sp>
        <p:nvSpPr>
          <p:cNvPr id="3" name="Content Placeholder 2"/>
          <p:cNvSpPr>
            <a:spLocks noGrp="1"/>
          </p:cNvSpPr>
          <p:nvPr>
            <p:ph idx="1"/>
          </p:nvPr>
        </p:nvSpPr>
        <p:spPr>
          <a:xfrm>
            <a:off x="465221" y="1593725"/>
            <a:ext cx="8145379" cy="4530725"/>
          </a:xfrm>
        </p:spPr>
        <p:txBody>
          <a:bodyPr/>
          <a:lstStyle/>
          <a:p>
            <a:pPr marL="457200" indent="-457200" algn="just">
              <a:buClr>
                <a:schemeClr val="tx1"/>
              </a:buClr>
              <a:buSzPct val="100000"/>
              <a:buFont typeface="+mj-lt"/>
              <a:buAutoNum type="arabicPeriod"/>
            </a:pPr>
            <a:r>
              <a:rPr lang="en-IN" sz="2200" dirty="0">
                <a:latin typeface="Calibri" pitchFamily="34" charset="0"/>
                <a:cs typeface="Calibri" pitchFamily="34" charset="0"/>
              </a:rPr>
              <a:t>Although all RVs claimed to have prepared their valuation report in compliance with IVS, most reports lacked an explicit declaration stating the same. </a:t>
            </a:r>
          </a:p>
          <a:p>
            <a:pPr marL="457200" indent="-457200" algn="just">
              <a:buClr>
                <a:schemeClr val="tx1"/>
              </a:buClr>
              <a:buSzPct val="100000"/>
              <a:buFont typeface="+mj-lt"/>
              <a:buAutoNum type="arabicPeriod"/>
            </a:pPr>
            <a:r>
              <a:rPr lang="en-IN" sz="2200" dirty="0">
                <a:latin typeface="Calibri" pitchFamily="34" charset="0"/>
                <a:cs typeface="Calibri" pitchFamily="34" charset="0"/>
              </a:rPr>
              <a:t>We also noted of deviations from IVS. The deviations generally observed when reviewing the valuation reports pertain to the following;</a:t>
            </a:r>
          </a:p>
          <a:p>
            <a:pPr marL="914400" lvl="1" indent="-457200" algn="just">
              <a:buSzPct val="100000"/>
              <a:buFont typeface="+mj-lt"/>
              <a:buAutoNum type="alphaLcParenR"/>
            </a:pPr>
            <a:r>
              <a:rPr lang="en-IN" sz="2200" dirty="0">
                <a:latin typeface="Calibri" pitchFamily="34" charset="0"/>
                <a:cs typeface="Calibri" pitchFamily="34" charset="0"/>
              </a:rPr>
              <a:t>Use of different valuation standards: We observed that in some </a:t>
            </a:r>
            <a:r>
              <a:rPr lang="en-IN" sz="2200" u="sng" dirty="0">
                <a:latin typeface="Calibri" pitchFamily="34" charset="0"/>
                <a:cs typeface="Calibri" pitchFamily="34" charset="0"/>
              </a:rPr>
              <a:t>tangible asset valuation </a:t>
            </a:r>
            <a:r>
              <a:rPr lang="en-IN" sz="2200" dirty="0">
                <a:latin typeface="Calibri" pitchFamily="34" charset="0"/>
                <a:cs typeface="Calibri" pitchFamily="34" charset="0"/>
              </a:rPr>
              <a:t>reports, references were drawn to ICAI valuation standards and definitions used from that standard, which was in contravention to adoption of IVS.</a:t>
            </a:r>
          </a:p>
          <a:p>
            <a:pPr lvl="1">
              <a:buFont typeface="Courier New" panose="02070309020205020404" pitchFamily="49" charset="0"/>
              <a:buChar char="o"/>
            </a:pPr>
            <a:endParaRPr lang="en-US" sz="2000" dirty="0">
              <a:latin typeface="Calibri" panose="020F0502020204030204" pitchFamily="34" charset="0"/>
            </a:endParaRPr>
          </a:p>
          <a:p>
            <a:pPr>
              <a:buFont typeface="Courier New" panose="02070309020205020404" pitchFamily="49" charset="0"/>
              <a:buChar char="o"/>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42CE092E-45D8-4D52-82AD-9C4ED17E8DA0}" type="datetime3">
              <a:rPr lang="en-US" smtClean="0"/>
              <a:t>1 June 2020</a:t>
            </a:fld>
            <a:endParaRPr lang="en-US" dirty="0"/>
          </a:p>
        </p:txBody>
      </p:sp>
    </p:spTree>
    <p:extLst>
      <p:ext uri="{BB962C8B-B14F-4D97-AF65-F5344CB8AC3E}">
        <p14:creationId xmlns:p14="http://schemas.microsoft.com/office/powerpoint/2010/main" val="136994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IN" sz="2800" b="1" dirty="0">
                <a:solidFill>
                  <a:srgbClr val="002060"/>
                </a:solidFill>
                <a:latin typeface="Calibri" pitchFamily="34" charset="0"/>
                <a:cs typeface="Calibri" pitchFamily="34" charset="0"/>
              </a:rPr>
              <a:t>Peer Review Observations:</a:t>
            </a:r>
            <a:endParaRPr lang="en-IN" sz="2200" dirty="0">
              <a:solidFill>
                <a:srgbClr val="00B050"/>
              </a:solidFill>
              <a:latin typeface="Calibri" pitchFamily="34" charset="0"/>
              <a:cs typeface="Calibri" pitchFamily="34" charset="0"/>
            </a:endParaRPr>
          </a:p>
        </p:txBody>
      </p:sp>
      <p:sp>
        <p:nvSpPr>
          <p:cNvPr id="3" name="Content Placeholder 2"/>
          <p:cNvSpPr>
            <a:spLocks noGrp="1"/>
          </p:cNvSpPr>
          <p:nvPr>
            <p:ph idx="1"/>
          </p:nvPr>
        </p:nvSpPr>
        <p:spPr>
          <a:xfrm>
            <a:off x="465221" y="1593725"/>
            <a:ext cx="8069179" cy="4530725"/>
          </a:xfrm>
        </p:spPr>
        <p:txBody>
          <a:bodyPr/>
          <a:lstStyle/>
          <a:p>
            <a:pPr marL="514350" indent="-457200" algn="just">
              <a:buClrTx/>
              <a:buSzPct val="100000"/>
              <a:buAutoNum type="alphaLcParenR" startAt="2"/>
            </a:pPr>
            <a:r>
              <a:rPr lang="en-IN" sz="2200" dirty="0">
                <a:latin typeface="Calibri" pitchFamily="34" charset="0"/>
                <a:cs typeface="Calibri" pitchFamily="34" charset="0"/>
              </a:rPr>
              <a:t>Scope of work was not elaborately captured in engagement letter NOR in transmittal letter/ Executive summary for valuation.</a:t>
            </a:r>
          </a:p>
          <a:p>
            <a:pPr marL="57150" indent="0" algn="just">
              <a:buClrTx/>
              <a:buSzPct val="100000"/>
              <a:buNone/>
            </a:pPr>
            <a:r>
              <a:rPr lang="en-IN" sz="2200" dirty="0">
                <a:latin typeface="Calibri" pitchFamily="34" charset="0"/>
                <a:cs typeface="Calibri" pitchFamily="34" charset="0"/>
              </a:rPr>
              <a:t>IVS requires any a Valuer of communicate the Scope of Work to its client that would include amongst many things, the identity of Valuer, purpose, intended use and user, asset identification, valuation date etc. </a:t>
            </a:r>
          </a:p>
          <a:p>
            <a:pPr marL="57150" indent="0" algn="just">
              <a:buClrTx/>
              <a:buSzPct val="100000"/>
              <a:buNone/>
            </a:pPr>
            <a:r>
              <a:rPr lang="en-IN" sz="2200" dirty="0">
                <a:latin typeface="Calibri" pitchFamily="34" charset="0"/>
                <a:cs typeface="Calibri" pitchFamily="34" charset="0"/>
              </a:rPr>
              <a:t>PVAI VPO is in the process of preparing a standardized offer letter covering the all aspects of IVS Scope of work as well as IBC rules and the same will be submitted shortly. </a:t>
            </a:r>
          </a:p>
          <a:p>
            <a:pPr marL="514350" indent="-457200" algn="just">
              <a:buClr>
                <a:srgbClr val="0070C0"/>
              </a:buClr>
              <a:buAutoNum type="alphaLcParenR" startAt="2"/>
            </a:pPr>
            <a:endParaRPr lang="en-IN" sz="2200" dirty="0">
              <a:solidFill>
                <a:srgbClr val="00B05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344A6ACE-C16F-4A68-A5C9-D94F912617D9}" type="datetime3">
              <a:rPr lang="en-US" smtClean="0"/>
              <a:t>1 June 2020</a:t>
            </a:fld>
            <a:endParaRPr lang="en-US" dirty="0"/>
          </a:p>
        </p:txBody>
      </p:sp>
    </p:spTree>
    <p:extLst>
      <p:ext uri="{BB962C8B-B14F-4D97-AF65-F5344CB8AC3E}">
        <p14:creationId xmlns:p14="http://schemas.microsoft.com/office/powerpoint/2010/main" val="1118719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anose="020F0502020204030204" pitchFamily="34" charset="0"/>
            </a:endParaRPr>
          </a:p>
        </p:txBody>
      </p:sp>
      <p:sp>
        <p:nvSpPr>
          <p:cNvPr id="5" name="Date Placeholder 4"/>
          <p:cNvSpPr>
            <a:spLocks noGrp="1"/>
          </p:cNvSpPr>
          <p:nvPr>
            <p:ph type="dt" sz="half" idx="10"/>
          </p:nvPr>
        </p:nvSpPr>
        <p:spPr/>
        <p:txBody>
          <a:bodyPr/>
          <a:lstStyle/>
          <a:p>
            <a:fld id="{A2111D26-00D1-427F-AA6D-B76646FDCE52}" type="datetime3">
              <a:rPr lang="en-US" smtClean="0"/>
              <a:t>1 June 2020</a:t>
            </a:fld>
            <a:endParaRPr lang="en-US" dirty="0"/>
          </a:p>
        </p:txBody>
      </p:sp>
      <p:sp>
        <p:nvSpPr>
          <p:cNvPr id="6" name="Content Placeholder 5"/>
          <p:cNvSpPr>
            <a:spLocks noGrp="1"/>
          </p:cNvSpPr>
          <p:nvPr>
            <p:ph idx="1"/>
          </p:nvPr>
        </p:nvSpPr>
        <p:spPr>
          <a:xfrm>
            <a:off x="465221" y="1593725"/>
            <a:ext cx="8069179" cy="4530725"/>
          </a:xfrm>
        </p:spPr>
        <p:txBody>
          <a:bodyPr/>
          <a:lstStyle/>
          <a:p>
            <a:pPr marL="457200" indent="-457200" algn="just">
              <a:buClr>
                <a:schemeClr val="tx1"/>
              </a:buClr>
              <a:buSzPct val="100000"/>
              <a:buAutoNum type="alphaLcParenR" startAt="3"/>
            </a:pPr>
            <a:r>
              <a:rPr lang="en-IN" sz="2100" dirty="0">
                <a:latin typeface="Calibri" pitchFamily="34" charset="0"/>
                <a:cs typeface="Calibri" pitchFamily="34" charset="0"/>
              </a:rPr>
              <a:t>Under IBC, each report needs to address two bases of Value viz. Fair Value and Liquidation Value. The definition of value i.e. bases of value and source of the definition was not stated in some reports. </a:t>
            </a:r>
          </a:p>
          <a:p>
            <a:pPr marL="457200" indent="-457200" algn="just">
              <a:buClr>
                <a:schemeClr val="tx1"/>
              </a:buClr>
              <a:buSzPct val="100000"/>
              <a:buAutoNum type="alphaLcParenR" startAt="3"/>
            </a:pPr>
            <a:r>
              <a:rPr lang="en-IN" sz="2100" dirty="0">
                <a:latin typeface="Calibri" pitchFamily="34" charset="0"/>
                <a:cs typeface="Calibri" pitchFamily="34" charset="0"/>
              </a:rPr>
              <a:t>Some valuation reports still mention Fair Market Value/ Realizable Value and Liquidation Value, when these terms and bases of value are not the reporting requirements under IBC. </a:t>
            </a:r>
          </a:p>
          <a:p>
            <a:pPr marL="457200" indent="-457200" algn="just">
              <a:buClr>
                <a:schemeClr val="tx1"/>
              </a:buClr>
              <a:buSzPct val="100000"/>
              <a:buAutoNum type="alphaLcParenR" startAt="3"/>
            </a:pPr>
            <a:r>
              <a:rPr lang="en-IN" sz="2100" dirty="0">
                <a:latin typeface="Calibri" pitchFamily="34" charset="0"/>
                <a:ea typeface="+mn-ea"/>
                <a:cs typeface="Calibri" pitchFamily="34" charset="0"/>
              </a:rPr>
              <a:t>A discussion on generally accepted valuation methods: It was observed that most reports still follow the tabular form of reporting wherein they miss out on addressing this aspect. The reports do not confirm having ‘Considered’ all three generic approaches to value and do not cite reasons for ‘selection’ of any particular method or for ‘disregarding’ any approach.</a:t>
            </a:r>
          </a:p>
          <a:p>
            <a:pPr algn="just">
              <a:buClr>
                <a:srgbClr val="0070C0"/>
              </a:buClr>
              <a:buSzPct val="100000"/>
              <a:buFont typeface="Wingdings" pitchFamily="2" charset="2"/>
              <a:buChar char="v"/>
            </a:pPr>
            <a:endParaRPr lang="en-IN" sz="2200" dirty="0">
              <a:solidFill>
                <a:srgbClr val="00B050"/>
              </a:solidFill>
              <a:latin typeface="Calibri" pitchFamily="34" charset="0"/>
              <a:cs typeface="Calibri" pitchFamily="34" charset="0"/>
            </a:endParaRP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3087989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anose="020F0502020204030204" pitchFamily="34" charset="0"/>
            </a:endParaRPr>
          </a:p>
        </p:txBody>
      </p:sp>
      <p:sp>
        <p:nvSpPr>
          <p:cNvPr id="5" name="Date Placeholder 4"/>
          <p:cNvSpPr>
            <a:spLocks noGrp="1"/>
          </p:cNvSpPr>
          <p:nvPr>
            <p:ph type="dt" sz="half" idx="10"/>
          </p:nvPr>
        </p:nvSpPr>
        <p:spPr/>
        <p:txBody>
          <a:bodyPr/>
          <a:lstStyle/>
          <a:p>
            <a:fld id="{A2111D26-00D1-427F-AA6D-B76646FDCE52}" type="datetime3">
              <a:rPr lang="en-US" smtClean="0"/>
              <a:t>1 June 2020</a:t>
            </a:fld>
            <a:endParaRPr lang="en-US" dirty="0"/>
          </a:p>
        </p:txBody>
      </p:sp>
      <p:sp>
        <p:nvSpPr>
          <p:cNvPr id="6" name="Content Placeholder 5"/>
          <p:cNvSpPr>
            <a:spLocks noGrp="1"/>
          </p:cNvSpPr>
          <p:nvPr>
            <p:ph idx="1"/>
          </p:nvPr>
        </p:nvSpPr>
        <p:spPr/>
        <p:txBody>
          <a:bodyPr/>
          <a:lstStyle/>
          <a:p>
            <a:pPr marL="457200" indent="-457200" algn="just">
              <a:buClrTx/>
              <a:buSzPct val="100000"/>
              <a:buAutoNum type="alphaLcParenR" startAt="6"/>
            </a:pPr>
            <a:r>
              <a:rPr lang="en-IN" sz="2200" dirty="0">
                <a:latin typeface="Calibri" pitchFamily="34" charset="0"/>
                <a:cs typeface="Calibri" pitchFamily="34" charset="0"/>
              </a:rPr>
              <a:t>Value conclusion: A separate section where Valuer ‘Reconciles’ values estimated using one or more approaches and to finally arrive at a single value opinion is absent in the report. </a:t>
            </a:r>
          </a:p>
          <a:p>
            <a:pPr marL="457200" indent="-457200" algn="just">
              <a:buClrTx/>
              <a:buSzPct val="100000"/>
              <a:buAutoNum type="alphaLcParenR" startAt="6"/>
            </a:pPr>
            <a:r>
              <a:rPr lang="en-IN" sz="2200" dirty="0">
                <a:latin typeface="Calibri" pitchFamily="34" charset="0"/>
                <a:cs typeface="Calibri" pitchFamily="34" charset="0"/>
              </a:rPr>
              <a:t>Liquidation value (LV): In the absence of data relating to liquidation sales, valuers normally provide a discount to Fair Value to arrive at LV. The discounts offered are arbitrary without proper justification. It is our opinion that we need to have a white paper on LV, its sub-sets viz. Forced liquidation/ Orderly liquidation, its applicability and how it affects the various classes of assets. </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193541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latin typeface="Calibri" panose="020F0502020204030204" pitchFamily="34" charset="0"/>
            </a:endParaRPr>
          </a:p>
        </p:txBody>
      </p:sp>
      <p:sp>
        <p:nvSpPr>
          <p:cNvPr id="3" name="Content Placeholder 2"/>
          <p:cNvSpPr>
            <a:spLocks noGrp="1"/>
          </p:cNvSpPr>
          <p:nvPr>
            <p:ph idx="1"/>
          </p:nvPr>
        </p:nvSpPr>
        <p:spPr/>
        <p:txBody>
          <a:bodyPr/>
          <a:lstStyle/>
          <a:p>
            <a:pPr marL="457200" indent="-457200" algn="just">
              <a:buClrTx/>
              <a:buSzPct val="100000"/>
              <a:buAutoNum type="alphaLcParenR" startAt="8"/>
            </a:pPr>
            <a:r>
              <a:rPr lang="en-IN" sz="2200" dirty="0">
                <a:latin typeface="Calibri" pitchFamily="34" charset="0"/>
                <a:cs typeface="Calibri" pitchFamily="34" charset="0"/>
              </a:rPr>
              <a:t>Under IBC, the entire asset side of Corporate Debtor’s (CD) balance sheet is to be valued. It was noted that when reporting, most valuers do not record their FV/LV opinions against Book values of the CD. </a:t>
            </a:r>
          </a:p>
          <a:p>
            <a:pPr marL="457200" indent="-457200" algn="just">
              <a:buClrTx/>
              <a:buSzPct val="100000"/>
              <a:buAutoNum type="alphaLcParenR" startAt="8"/>
            </a:pPr>
            <a:r>
              <a:rPr lang="en-IN" sz="2200" dirty="0">
                <a:latin typeface="Calibri" pitchFamily="34" charset="0"/>
                <a:cs typeface="Calibri" pitchFamily="34" charset="0"/>
              </a:rPr>
              <a:t>Assumptions and Disclosures: There is no standardization in the disclosures required to be made OR assumptions used in preparing the report. All RVOs together are working towards this and a disclaimer committee has also been formed.</a:t>
            </a:r>
          </a:p>
          <a:p>
            <a:pPr marL="457200" indent="-457200" algn="just">
              <a:buClrTx/>
              <a:buSzPct val="100000"/>
              <a:buAutoNum type="alphaLcParenR" startAt="8"/>
            </a:pPr>
            <a:r>
              <a:rPr lang="en-IN" sz="2200" dirty="0">
                <a:latin typeface="Calibri" pitchFamily="34" charset="0"/>
                <a:cs typeface="Calibri" pitchFamily="34" charset="0"/>
              </a:rPr>
              <a:t>Restrictions on the use of report: A statement explicitly restricting the end use of the report to intended user and for intended purpose only was missing from valuation report. </a:t>
            </a:r>
          </a:p>
          <a:p>
            <a:pPr marL="0" indent="0">
              <a:buNone/>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DC34ED8F-449C-4159-8FC2-37A38AEA3D83}" type="datetime3">
              <a:rPr lang="en-US" smtClean="0"/>
              <a:t>1 June 2020</a:t>
            </a:fld>
            <a:endParaRPr lang="en-US" dirty="0"/>
          </a:p>
        </p:txBody>
      </p:sp>
    </p:spTree>
    <p:extLst>
      <p:ext uri="{BB962C8B-B14F-4D97-AF65-F5344CB8AC3E}">
        <p14:creationId xmlns:p14="http://schemas.microsoft.com/office/powerpoint/2010/main" val="3583263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anose="020F0502020204030204" pitchFamily="34" charset="0"/>
            </a:endParaRPr>
          </a:p>
        </p:txBody>
      </p:sp>
      <p:sp>
        <p:nvSpPr>
          <p:cNvPr id="3" name="Content Placeholder 2"/>
          <p:cNvSpPr>
            <a:spLocks noGrp="1"/>
          </p:cNvSpPr>
          <p:nvPr>
            <p:ph idx="1"/>
          </p:nvPr>
        </p:nvSpPr>
        <p:spPr>
          <a:xfrm>
            <a:off x="465221" y="1593725"/>
            <a:ext cx="8145379" cy="4530725"/>
          </a:xfrm>
        </p:spPr>
        <p:txBody>
          <a:bodyPr/>
          <a:lstStyle/>
          <a:p>
            <a:pPr marL="457200" lvl="0" indent="-457200" algn="just">
              <a:buClrTx/>
              <a:buSzPct val="100000"/>
              <a:buFont typeface="+mj-lt"/>
              <a:buAutoNum type="arabicPeriod" startAt="3"/>
            </a:pPr>
            <a:r>
              <a:rPr lang="en-IN" sz="2200" dirty="0">
                <a:latin typeface="Calibri" pitchFamily="34" charset="0"/>
                <a:cs typeface="Calibri" pitchFamily="34" charset="0"/>
              </a:rPr>
              <a:t>Lack of Comparable data/ Inadequate representation: Mathematical accuracy was not observed to be a cause of concern. However, some reports submitted were noted to be without back-up calculations for their value conclusion. We also noted that comparable instances involving wrong asset class was used or there was incorrect choice in documenting method of valuation.</a:t>
            </a:r>
          </a:p>
          <a:p>
            <a:pPr marL="457200" lvl="0" indent="-457200" algn="just">
              <a:buClrTx/>
              <a:buSzPct val="100000"/>
              <a:buFont typeface="+mj-lt"/>
              <a:buAutoNum type="arabicPeriod" startAt="3"/>
            </a:pPr>
            <a:r>
              <a:rPr lang="en-IN" sz="2200" dirty="0">
                <a:latin typeface="Calibri" pitchFamily="34" charset="0"/>
                <a:cs typeface="Calibri" pitchFamily="34" charset="0"/>
              </a:rPr>
              <a:t>Description of the subject: Inadequate, since reports still follow tabular format and instead of describing the subject, one-word replies are sated against a particular column. </a:t>
            </a:r>
          </a:p>
          <a:p>
            <a:pPr>
              <a:buFont typeface="Courier New" panose="02070309020205020404" pitchFamily="49" charset="0"/>
              <a:buChar char="o"/>
            </a:pPr>
            <a:endParaRPr lang="en-US" dirty="0">
              <a:solidFill>
                <a:srgbClr val="002060"/>
              </a:solidFill>
              <a:latin typeface="Calibri" panose="020F0502020204030204" pitchFamily="34" charset="0"/>
            </a:endParaRPr>
          </a:p>
        </p:txBody>
      </p:sp>
      <p:sp>
        <p:nvSpPr>
          <p:cNvPr id="4" name="Date Placeholder 3"/>
          <p:cNvSpPr>
            <a:spLocks noGrp="1"/>
          </p:cNvSpPr>
          <p:nvPr>
            <p:ph type="dt" sz="half" idx="10"/>
          </p:nvPr>
        </p:nvSpPr>
        <p:spPr/>
        <p:txBody>
          <a:bodyPr/>
          <a:lstStyle/>
          <a:p>
            <a:fld id="{67594451-351C-4EE5-B3DF-2E9DFCDA9EEE}" type="datetime3">
              <a:rPr lang="en-US" smtClean="0"/>
              <a:t>1 June 2020</a:t>
            </a:fld>
            <a:endParaRPr lang="en-US" dirty="0"/>
          </a:p>
        </p:txBody>
      </p:sp>
    </p:spTree>
    <p:extLst>
      <p:ext uri="{BB962C8B-B14F-4D97-AF65-F5344CB8AC3E}">
        <p14:creationId xmlns:p14="http://schemas.microsoft.com/office/powerpoint/2010/main" val="1879624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itchFamily="34" charset="0"/>
              <a:cs typeface="Calibri" pitchFamily="34" charset="0"/>
            </a:endParaRPr>
          </a:p>
        </p:txBody>
      </p:sp>
      <p:sp>
        <p:nvSpPr>
          <p:cNvPr id="3" name="Content Placeholder 2"/>
          <p:cNvSpPr>
            <a:spLocks noGrp="1"/>
          </p:cNvSpPr>
          <p:nvPr>
            <p:ph idx="1"/>
          </p:nvPr>
        </p:nvSpPr>
        <p:spPr/>
        <p:txBody>
          <a:bodyPr/>
          <a:lstStyle/>
          <a:p>
            <a:pPr marL="457200" lvl="0" indent="-457200" algn="just">
              <a:buClrTx/>
              <a:buSzPct val="100000"/>
              <a:buFont typeface="+mj-lt"/>
              <a:buAutoNum type="arabicPeriod" startAt="5"/>
            </a:pPr>
            <a:r>
              <a:rPr lang="en-IN" sz="2100" dirty="0">
                <a:latin typeface="Calibri" pitchFamily="34" charset="0"/>
                <a:cs typeface="Calibri" pitchFamily="34" charset="0"/>
              </a:rPr>
              <a:t>Infirmities observed in Report writing: Valuers are primarily from technical background and in our opinion specific training to hone report writing skills would be of immense help e.g. Use of grammatically correct language, Short yet cogent sentences for descriptions etc. Similarly, quality of presentation of the reports is an area that needs to be improved upon e.g. we observed use of varying fonts, text size etc</a:t>
            </a:r>
          </a:p>
          <a:p>
            <a:pPr marL="457200" lvl="0" indent="-457200" algn="just">
              <a:buClrTx/>
              <a:buSzPct val="100000"/>
              <a:buFont typeface="+mj-lt"/>
              <a:buAutoNum type="arabicPeriod" startAt="5"/>
            </a:pPr>
            <a:r>
              <a:rPr lang="en-IN" sz="2100" dirty="0">
                <a:latin typeface="Calibri" pitchFamily="34" charset="0"/>
                <a:cs typeface="Calibri" pitchFamily="34" charset="0"/>
              </a:rPr>
              <a:t>Use of Company name instead of individual RV name for preparation of report. Some valuers who were mid -way though the assignment were asked to rectify the erroneous documentation. </a:t>
            </a:r>
          </a:p>
          <a:p>
            <a:pPr marL="457200" lvl="0" indent="-457200" algn="just">
              <a:buClrTx/>
              <a:buSzPct val="100000"/>
              <a:buFont typeface="+mj-lt"/>
              <a:buAutoNum type="arabicPeriod" startAt="5"/>
            </a:pPr>
            <a:r>
              <a:rPr lang="en-IN" sz="2100" dirty="0">
                <a:latin typeface="Calibri" pitchFamily="34" charset="0"/>
                <a:cs typeface="Calibri" pitchFamily="34" charset="0"/>
              </a:rPr>
              <a:t>During the early periods of registration, a few instances were also observed when Valuers accepted assignments even before obtaining COP from RVO.</a:t>
            </a:r>
            <a:r>
              <a:rPr lang="en-IN" sz="2100" dirty="0">
                <a:solidFill>
                  <a:srgbClr val="00B050"/>
                </a:solidFill>
                <a:latin typeface="Calibri" pitchFamily="34" charset="0"/>
                <a:cs typeface="Calibri" pitchFamily="34" charset="0"/>
              </a:rPr>
              <a:t> </a:t>
            </a:r>
          </a:p>
          <a:p>
            <a:endParaRPr lang="en-US" sz="24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FCBA9191-83A3-4156-B34B-A0590080CB5D}" type="datetime3">
              <a:rPr lang="en-US" smtClean="0"/>
              <a:t>1 June 2020</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800" b="1" dirty="0">
                <a:solidFill>
                  <a:srgbClr val="002060"/>
                </a:solidFill>
                <a:latin typeface="Calibri" pitchFamily="34" charset="0"/>
                <a:cs typeface="Calibri" pitchFamily="34" charset="0"/>
              </a:rPr>
              <a:t>Peer Review Observations:</a:t>
            </a:r>
            <a:endParaRPr lang="en-US" sz="2800" b="1" dirty="0">
              <a:solidFill>
                <a:srgbClr val="002060"/>
              </a:solidFill>
              <a:latin typeface="Calibri" pitchFamily="34" charset="0"/>
              <a:cs typeface="Calibri" pitchFamily="34" charset="0"/>
            </a:endParaRPr>
          </a:p>
        </p:txBody>
      </p:sp>
      <p:sp>
        <p:nvSpPr>
          <p:cNvPr id="3" name="Content Placeholder 2"/>
          <p:cNvSpPr>
            <a:spLocks noGrp="1"/>
          </p:cNvSpPr>
          <p:nvPr>
            <p:ph idx="1"/>
          </p:nvPr>
        </p:nvSpPr>
        <p:spPr/>
        <p:txBody>
          <a:bodyPr/>
          <a:lstStyle/>
          <a:p>
            <a:pPr marL="457200" lvl="0" indent="-457200" algn="just">
              <a:buClrTx/>
              <a:buSzPct val="100000"/>
              <a:buFont typeface="+mj-lt"/>
              <a:buAutoNum type="arabicPeriod" startAt="8"/>
            </a:pPr>
            <a:r>
              <a:rPr lang="en-IN" sz="2100" dirty="0">
                <a:latin typeface="Calibri" pitchFamily="34" charset="0"/>
                <a:cs typeface="Calibri" pitchFamily="34" charset="0"/>
              </a:rPr>
              <a:t>Date of Valuation: As on date of commencement of CIRP or date of commencement of Liquidation Process or as may be required by the Liquidator.</a:t>
            </a:r>
          </a:p>
          <a:p>
            <a:pPr marL="457200" indent="-457200" algn="just">
              <a:buClrTx/>
              <a:buSzPct val="100000"/>
              <a:buFont typeface="+mj-lt"/>
              <a:buAutoNum type="arabicPeriod" startAt="8"/>
            </a:pPr>
            <a:r>
              <a:rPr lang="en-IN" sz="2100" dirty="0">
                <a:latin typeface="Calibri" pitchFamily="34" charset="0"/>
                <a:cs typeface="Calibri" pitchFamily="34" charset="0"/>
              </a:rPr>
              <a:t>It was observed that Major changes in Accounting Policies over the Previous Year was not highlighted.</a:t>
            </a:r>
          </a:p>
          <a:p>
            <a:pPr marL="457200" indent="-457200" algn="just">
              <a:buClrTx/>
              <a:buSzPct val="100000"/>
              <a:buFont typeface="+mj-lt"/>
              <a:buAutoNum type="arabicPeriod" startAt="8"/>
            </a:pPr>
            <a:r>
              <a:rPr lang="en-IN" sz="2100" dirty="0">
                <a:latin typeface="Calibri" pitchFamily="34" charset="0"/>
                <a:cs typeface="Calibri" pitchFamily="34" charset="0"/>
              </a:rPr>
              <a:t>In some report it was observed that Inventories are being valued  based purely on management representation without physical verification/ random sampling.</a:t>
            </a:r>
          </a:p>
          <a:p>
            <a:pPr marL="457200" indent="-457200" algn="just">
              <a:buClrTx/>
              <a:buSzPct val="100000"/>
              <a:buFont typeface="+mj-lt"/>
              <a:buAutoNum type="arabicPeriod" startAt="8"/>
            </a:pPr>
            <a:endParaRPr lang="en-IN" sz="2100" dirty="0">
              <a:solidFill>
                <a:srgbClr val="00B050"/>
              </a:solidFill>
              <a:latin typeface="Calibri" pitchFamily="34" charset="0"/>
              <a:cs typeface="Calibri" pitchFamily="34" charset="0"/>
            </a:endParaRPr>
          </a:p>
          <a:p>
            <a:endParaRPr lang="en-US" sz="24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FCBA9191-83A3-4156-B34B-A0590080CB5D}" type="datetime3">
              <a:rPr lang="en-US" smtClean="0"/>
              <a:t>1 June 2020</a:t>
            </a:fld>
            <a:endParaRPr lang="en-US" dirty="0"/>
          </a:p>
        </p:txBody>
      </p:sp>
    </p:spTree>
    <p:extLst>
      <p:ext uri="{BB962C8B-B14F-4D97-AF65-F5344CB8AC3E}">
        <p14:creationId xmlns:p14="http://schemas.microsoft.com/office/powerpoint/2010/main" val="3705832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2800" dirty="0"/>
          </a:p>
        </p:txBody>
      </p:sp>
      <p:sp>
        <p:nvSpPr>
          <p:cNvPr id="3" name="Content Placeholder 2"/>
          <p:cNvSpPr>
            <a:spLocks noGrp="1"/>
          </p:cNvSpPr>
          <p:nvPr>
            <p:ph idx="1"/>
          </p:nvPr>
        </p:nvSpPr>
        <p:spPr/>
        <p:txBody>
          <a:bodyPr/>
          <a:lstStyle/>
          <a:p>
            <a:pPr>
              <a:buNone/>
            </a:pPr>
            <a:endParaRPr lang="en-US" sz="2800" dirty="0"/>
          </a:p>
          <a:p>
            <a:pPr>
              <a:buNone/>
            </a:pPr>
            <a:endParaRPr lang="en-US" sz="2800" dirty="0"/>
          </a:p>
          <a:p>
            <a:pPr>
              <a:buNone/>
            </a:pPr>
            <a:endParaRPr lang="en-US" sz="2800" dirty="0"/>
          </a:p>
          <a:p>
            <a:pPr>
              <a:buNone/>
            </a:pPr>
            <a:r>
              <a:rPr lang="en-US" sz="2800" dirty="0"/>
              <a:t>				</a:t>
            </a:r>
            <a:r>
              <a:rPr lang="en-US" sz="3600" b="1" dirty="0">
                <a:latin typeface="Calibri" pitchFamily="34" charset="0"/>
                <a:cs typeface="Calibri" pitchFamily="34" charset="0"/>
              </a:rPr>
              <a:t>THANK YOU </a:t>
            </a:r>
          </a:p>
        </p:txBody>
      </p:sp>
      <p:sp>
        <p:nvSpPr>
          <p:cNvPr id="4" name="Date Placeholder 3"/>
          <p:cNvSpPr>
            <a:spLocks noGrp="1"/>
          </p:cNvSpPr>
          <p:nvPr>
            <p:ph type="dt" sz="half" idx="10"/>
          </p:nvPr>
        </p:nvSpPr>
        <p:spPr/>
        <p:txBody>
          <a:bodyPr/>
          <a:lstStyle/>
          <a:p>
            <a:fld id="{746B3895-9424-4E67-BD64-379D27529D39}" type="datetime3">
              <a:rPr lang="en-US" smtClean="0"/>
              <a:t>1 June 2020</a:t>
            </a:fld>
            <a:endParaRPr lang="en-US" dirty="0"/>
          </a:p>
        </p:txBody>
      </p:sp>
    </p:spTree>
    <p:extLst>
      <p:ext uri="{BB962C8B-B14F-4D97-AF65-F5344CB8AC3E}">
        <p14:creationId xmlns:p14="http://schemas.microsoft.com/office/powerpoint/2010/main" val="422978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Peer Review/ Valuation Review Process</a:t>
            </a:r>
            <a:endParaRPr lang="en-US" sz="2800" dirty="0">
              <a:solidFill>
                <a:srgbClr val="002060"/>
              </a:solidFill>
              <a:latin typeface="Calibri" pitchFamily="34" charset="0"/>
              <a:cs typeface="Calibri" pitchFamily="34" charset="0"/>
            </a:endParaRPr>
          </a:p>
        </p:txBody>
      </p:sp>
      <p:sp>
        <p:nvSpPr>
          <p:cNvPr id="3" name="Content Placeholder 2"/>
          <p:cNvSpPr>
            <a:spLocks noGrp="1"/>
          </p:cNvSpPr>
          <p:nvPr>
            <p:ph idx="1"/>
          </p:nvPr>
        </p:nvSpPr>
        <p:spPr>
          <a:xfrm>
            <a:off x="489099" y="1600201"/>
            <a:ext cx="8077200" cy="4267199"/>
          </a:xfrm>
        </p:spPr>
        <p:txBody>
          <a:bodyPr/>
          <a:lstStyle/>
          <a:p>
            <a:pPr marL="457200" indent="-457200" algn="just">
              <a:buClr>
                <a:schemeClr val="tx1"/>
              </a:buClr>
              <a:buFont typeface="+mj-lt"/>
              <a:buAutoNum type="arabicPeriod"/>
            </a:pPr>
            <a:r>
              <a:rPr lang="en-IN" sz="2200" dirty="0">
                <a:latin typeface="Calibri" panose="020F0502020204030204" pitchFamily="34" charset="0"/>
                <a:cs typeface="Calibri" panose="020F0502020204030204" pitchFamily="34" charset="0"/>
              </a:rPr>
              <a:t>In a peer review, a valuer is required to review and critique another valuer’s analysis and opinions.</a:t>
            </a:r>
          </a:p>
          <a:p>
            <a:pPr marL="457200" indent="-457200" algn="just">
              <a:buClr>
                <a:schemeClr val="tx1"/>
              </a:buClr>
              <a:buFont typeface="+mj-lt"/>
              <a:buAutoNum type="arabicPeriod"/>
            </a:pPr>
            <a:r>
              <a:rPr lang="en-IN" sz="2200" dirty="0">
                <a:latin typeface="Calibri" panose="020F0502020204030204" pitchFamily="34" charset="0"/>
                <a:cs typeface="Calibri" panose="020F0502020204030204" pitchFamily="34" charset="0"/>
              </a:rPr>
              <a:t>The process of reviewing another valuation report is not limited simply to identifying possible calculation errors in the analysis. </a:t>
            </a:r>
          </a:p>
          <a:p>
            <a:pPr marL="457200" indent="-457200" algn="just">
              <a:buClr>
                <a:schemeClr val="tx1"/>
              </a:buClr>
              <a:buFont typeface="+mj-lt"/>
              <a:buAutoNum type="arabicPeriod"/>
            </a:pPr>
            <a:r>
              <a:rPr lang="en-IN" sz="2200" dirty="0">
                <a:latin typeface="Calibri" panose="020F0502020204030204" pitchFamily="34" charset="0"/>
                <a:cs typeface="Calibri" panose="020F0502020204030204" pitchFamily="34" charset="0"/>
              </a:rPr>
              <a:t>It also requires the reviewer to</a:t>
            </a:r>
          </a:p>
          <a:p>
            <a:pPr marL="914400" lvl="1" indent="-457200" algn="just">
              <a:buClr>
                <a:schemeClr val="tx1"/>
              </a:buClr>
              <a:buFont typeface="+mj-lt"/>
              <a:buAutoNum type="alphaLcPeriod"/>
            </a:pPr>
            <a:r>
              <a:rPr lang="en-IN" sz="2200" dirty="0">
                <a:latin typeface="Calibri" panose="020F0502020204030204" pitchFamily="34" charset="0"/>
                <a:cs typeface="Calibri" panose="020F0502020204030204" pitchFamily="34" charset="0"/>
              </a:rPr>
              <a:t>determine if the report being reviewed was developed consistent with generally accepted valuation practices and applicable standards</a:t>
            </a:r>
            <a:r>
              <a:rPr lang="en-US" sz="2200" i="1" dirty="0">
                <a:solidFill>
                  <a:srgbClr val="00B050"/>
                </a:solidFill>
                <a:latin typeface="Calibri" panose="020F0502020204030204" pitchFamily="34" charset="0"/>
                <a:cs typeface="Calibri" pitchFamily="34" charset="0"/>
              </a:rPr>
              <a:t>.</a:t>
            </a:r>
            <a:endParaRPr lang="en-IN" sz="2200" dirty="0">
              <a:solidFill>
                <a:srgbClr val="00B050"/>
              </a:solidFill>
              <a:latin typeface="Calibri" pitchFamily="34" charset="0"/>
              <a:cs typeface="Calibri" pitchFamily="34" charset="0"/>
            </a:endParaRPr>
          </a:p>
          <a:p>
            <a:pPr marL="514350" indent="-457200" algn="just">
              <a:buClr>
                <a:schemeClr val="tx1"/>
              </a:buClr>
              <a:buSzPct val="100000"/>
              <a:buFont typeface="+mj-lt"/>
              <a:buAutoNum type="arabicPeriod" startAt="4"/>
            </a:pPr>
            <a:r>
              <a:rPr lang="en-IN" sz="2200" dirty="0">
                <a:latin typeface="Calibri" panose="020F0502020204030204" pitchFamily="34" charset="0"/>
                <a:cs typeface="Calibri" panose="020F0502020204030204" pitchFamily="34" charset="0"/>
              </a:rPr>
              <a:t>Similarly, reviewer should also adhere to applicable standards when conducting the review.</a:t>
            </a:r>
          </a:p>
          <a:p>
            <a:pPr marL="57150" indent="0" algn="just">
              <a:buSzPct val="100000"/>
              <a:buNone/>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400050" algn="just">
              <a:buFont typeface="Wingdings" pitchFamily="2" charset="2"/>
              <a:buChar char="v"/>
            </a:pPr>
            <a:endParaRPr lang="en-IN" sz="2200" dirty="0">
              <a:solidFill>
                <a:srgbClr val="00B050"/>
              </a:solidFill>
              <a:latin typeface="Calibri" pitchFamily="34" charset="0"/>
              <a:cs typeface="Calibri" pitchFamily="34" charset="0"/>
            </a:endParaRPr>
          </a:p>
          <a:p>
            <a:pPr>
              <a:buFont typeface="Courier New" panose="02070309020205020404" pitchFamily="49" charset="0"/>
              <a:buChar char="o"/>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5AF570C0-C775-43BB-97C7-3E4DEC6CA990}" type="datetime3">
              <a:rPr lang="en-US" smtClean="0"/>
              <a:t>1 June 2020</a:t>
            </a:fld>
            <a:endParaRPr lang="en-US" dirty="0"/>
          </a:p>
        </p:txBody>
      </p:sp>
    </p:spTree>
    <p:extLst>
      <p:ext uri="{BB962C8B-B14F-4D97-AF65-F5344CB8AC3E}">
        <p14:creationId xmlns:p14="http://schemas.microsoft.com/office/powerpoint/2010/main" val="916427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br>
              <a:rPr lang="en-IN" sz="2800" dirty="0"/>
            </a:br>
            <a:br>
              <a:rPr lang="en-IN" sz="2800" dirty="0"/>
            </a:br>
            <a:r>
              <a:rPr lang="en-IN" sz="2800" b="1" dirty="0">
                <a:solidFill>
                  <a:srgbClr val="002060"/>
                </a:solidFill>
                <a:latin typeface="Calibri" pitchFamily="34" charset="0"/>
                <a:cs typeface="Calibri" pitchFamily="34" charset="0"/>
              </a:rPr>
              <a:t>Peer Review/ Valuation Review Process</a:t>
            </a:r>
            <a:br>
              <a:rPr lang="en-IN" sz="2800" b="1" dirty="0">
                <a:solidFill>
                  <a:srgbClr val="002060"/>
                </a:solidFill>
                <a:latin typeface="Calibri" pitchFamily="34" charset="0"/>
                <a:cs typeface="Calibri" pitchFamily="34" charset="0"/>
              </a:rPr>
            </a:br>
            <a:endParaRPr lang="en-US" sz="2800" b="1" dirty="0">
              <a:solidFill>
                <a:srgbClr val="002060"/>
              </a:solidFill>
              <a:latin typeface="Calibri" pitchFamily="34" charset="0"/>
              <a:cs typeface="Calibri" pitchFamily="34" charset="0"/>
            </a:endParaRPr>
          </a:p>
        </p:txBody>
      </p:sp>
      <p:sp>
        <p:nvSpPr>
          <p:cNvPr id="3" name="Content Placeholder 2"/>
          <p:cNvSpPr>
            <a:spLocks noGrp="1"/>
          </p:cNvSpPr>
          <p:nvPr>
            <p:ph idx="1"/>
          </p:nvPr>
        </p:nvSpPr>
        <p:spPr>
          <a:xfrm>
            <a:off x="457200" y="1600201"/>
            <a:ext cx="8077200" cy="4267199"/>
          </a:xfrm>
        </p:spPr>
        <p:txBody>
          <a:bodyPr/>
          <a:lstStyle/>
          <a:p>
            <a:pPr marL="457200" indent="-457200" algn="just">
              <a:buClrTx/>
              <a:buFont typeface="+mj-lt"/>
              <a:buAutoNum type="arabicPeriod"/>
            </a:pPr>
            <a:r>
              <a:rPr lang="en-US" sz="2200" dirty="0">
                <a:latin typeface="Calibri" panose="020F0502020204030204" pitchFamily="34" charset="0"/>
                <a:cs typeface="Calibri" pitchFamily="34" charset="0"/>
              </a:rPr>
              <a:t>Defined: A </a:t>
            </a:r>
            <a:r>
              <a:rPr lang="en-US" sz="2200" i="1" dirty="0">
                <a:latin typeface="Calibri" panose="020F0502020204030204" pitchFamily="34" charset="0"/>
                <a:cs typeface="Calibri" pitchFamily="34" charset="0"/>
              </a:rPr>
              <a:t>process of developing and communicating an opinion about the quality of all or part of the work of another valuer.</a:t>
            </a:r>
          </a:p>
          <a:p>
            <a:pPr marL="457200" indent="-457200" algn="just">
              <a:buClrTx/>
              <a:buFont typeface="+mj-lt"/>
              <a:buAutoNum type="arabicPeriod"/>
            </a:pPr>
            <a:r>
              <a:rPr lang="en-IN" sz="2200" dirty="0">
                <a:latin typeface="Calibri" panose="020F0502020204030204" pitchFamily="34" charset="0"/>
                <a:cs typeface="Calibri" panose="020F0502020204030204" pitchFamily="34" charset="0"/>
              </a:rPr>
              <a:t>Glossary of IVS 2017, a “</a:t>
            </a:r>
            <a:r>
              <a:rPr lang="en-IN" sz="2200" i="1" dirty="0">
                <a:latin typeface="Calibri" panose="020F0502020204030204" pitchFamily="34" charset="0"/>
                <a:cs typeface="Calibri" panose="020F0502020204030204" pitchFamily="34" charset="0"/>
              </a:rPr>
              <a:t>valuation reviewer</a:t>
            </a:r>
            <a:r>
              <a:rPr lang="en-IN" sz="2200" dirty="0">
                <a:latin typeface="Calibri" panose="020F0502020204030204" pitchFamily="34" charset="0"/>
                <a:cs typeface="Calibri" panose="020F0502020204030204" pitchFamily="34" charset="0"/>
              </a:rPr>
              <a:t>” is a professional </a:t>
            </a:r>
            <a:r>
              <a:rPr lang="en-IN" sz="2200" i="1" dirty="0">
                <a:latin typeface="Calibri" panose="020F0502020204030204" pitchFamily="34" charset="0"/>
                <a:cs typeface="Calibri" panose="020F0502020204030204" pitchFamily="34" charset="0"/>
              </a:rPr>
              <a:t>valuer </a:t>
            </a:r>
            <a:r>
              <a:rPr lang="en-IN" sz="2200" dirty="0">
                <a:latin typeface="Calibri" panose="020F0502020204030204" pitchFamily="34" charset="0"/>
                <a:cs typeface="Calibri" panose="020F0502020204030204" pitchFamily="34" charset="0"/>
              </a:rPr>
              <a:t>engaged to review the work of another </a:t>
            </a:r>
            <a:r>
              <a:rPr lang="en-IN" sz="2200" i="1" dirty="0">
                <a:latin typeface="Calibri" panose="020F0502020204030204" pitchFamily="34" charset="0"/>
                <a:cs typeface="Calibri" panose="020F0502020204030204" pitchFamily="34" charset="0"/>
              </a:rPr>
              <a:t>valuer</a:t>
            </a:r>
            <a:r>
              <a:rPr lang="en-IN" sz="2200" dirty="0">
                <a:latin typeface="Calibri" panose="020F0502020204030204" pitchFamily="34" charset="0"/>
                <a:cs typeface="Calibri" panose="020F0502020204030204" pitchFamily="34" charset="0"/>
              </a:rPr>
              <a:t>. </a:t>
            </a:r>
          </a:p>
          <a:p>
            <a:pPr marL="457200" indent="-457200" algn="just">
              <a:buClrTx/>
              <a:buFont typeface="+mj-lt"/>
              <a:buAutoNum type="arabicPeriod"/>
            </a:pPr>
            <a:r>
              <a:rPr lang="en-IN" sz="2200" dirty="0">
                <a:latin typeface="Calibri" panose="020F0502020204030204" pitchFamily="34" charset="0"/>
                <a:cs typeface="Calibri" panose="020F0502020204030204" pitchFamily="34" charset="0"/>
              </a:rPr>
              <a:t>As part of a valuation review, that professional </a:t>
            </a:r>
            <a:r>
              <a:rPr lang="en-IN" sz="2200" i="1" dirty="0">
                <a:latin typeface="Calibri" panose="020F0502020204030204" pitchFamily="34" charset="0"/>
                <a:cs typeface="Calibri" panose="020F0502020204030204" pitchFamily="34" charset="0"/>
              </a:rPr>
              <a:t>may </a:t>
            </a:r>
            <a:r>
              <a:rPr lang="en-IN" sz="2200" dirty="0">
                <a:latin typeface="Calibri" panose="020F0502020204030204" pitchFamily="34" charset="0"/>
                <a:cs typeface="Calibri" panose="020F0502020204030204" pitchFamily="34" charset="0"/>
              </a:rPr>
              <a:t>perform certain valuation procedures and/or provide an opinion of value</a:t>
            </a:r>
            <a:endParaRPr lang="en-US" sz="2200" dirty="0">
              <a:latin typeface="Calibri" pitchFamily="34" charset="0"/>
              <a:cs typeface="Calibri" pitchFamily="34" charset="0"/>
            </a:endParaRPr>
          </a:p>
          <a:p>
            <a:pPr marL="457200" indent="-457200" algn="just">
              <a:buClrTx/>
              <a:buFont typeface="+mj-lt"/>
              <a:buAutoNum type="arabicPeriod"/>
            </a:pPr>
            <a:r>
              <a:rPr lang="en-US" sz="2200" dirty="0">
                <a:latin typeface="Calibri" pitchFamily="34" charset="0"/>
                <a:cs typeface="Calibri" pitchFamily="34" charset="0"/>
              </a:rPr>
              <a:t>It is intended to provide information to the intended users about the credibility of the work under review.</a:t>
            </a:r>
            <a:endParaRPr lang="en-US" sz="2200" dirty="0">
              <a:solidFill>
                <a:srgbClr val="00B050"/>
              </a:solidFill>
              <a:latin typeface="Calibri" pitchFamily="34" charset="0"/>
              <a:cs typeface="Calibri" pitchFamily="34" charset="0"/>
            </a:endParaRPr>
          </a:p>
          <a:p>
            <a:pPr algn="just"/>
            <a:endParaRPr lang="en-US" sz="2200" dirty="0">
              <a:solidFill>
                <a:srgbClr val="00B050"/>
              </a:solidFill>
              <a:latin typeface="Calibri" pitchFamily="34" charset="0"/>
              <a:cs typeface="Calibri" pitchFamily="34" charset="0"/>
            </a:endParaRPr>
          </a:p>
          <a:p>
            <a:pPr marL="57150" indent="0" algn="just">
              <a:buSzPct val="100000"/>
              <a:buNone/>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400050" algn="just">
              <a:buFont typeface="Wingdings" pitchFamily="2" charset="2"/>
              <a:buChar char="v"/>
            </a:pPr>
            <a:endParaRPr lang="en-IN" sz="2200" dirty="0">
              <a:solidFill>
                <a:srgbClr val="00B050"/>
              </a:solidFill>
              <a:latin typeface="Calibri" pitchFamily="34" charset="0"/>
              <a:cs typeface="Calibri" pitchFamily="34" charset="0"/>
            </a:endParaRPr>
          </a:p>
          <a:p>
            <a:pPr>
              <a:buFont typeface="Courier New" panose="02070309020205020404" pitchFamily="49" charset="0"/>
              <a:buChar char="o"/>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5AF570C0-C775-43BB-97C7-3E4DEC6CA990}" type="datetime3">
              <a:rPr lang="en-US" smtClean="0"/>
              <a:t>1 June 2020</a:t>
            </a:fld>
            <a:endParaRPr lang="en-US" dirty="0"/>
          </a:p>
        </p:txBody>
      </p:sp>
    </p:spTree>
    <p:extLst>
      <p:ext uri="{BB962C8B-B14F-4D97-AF65-F5344CB8AC3E}">
        <p14:creationId xmlns:p14="http://schemas.microsoft.com/office/powerpoint/2010/main" val="145558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br>
              <a:rPr lang="en-IN" sz="2800" dirty="0"/>
            </a:br>
            <a:br>
              <a:rPr lang="en-IN" sz="2800" dirty="0"/>
            </a:br>
            <a:br>
              <a:rPr lang="en-IN" sz="2800" dirty="0"/>
            </a:br>
            <a:r>
              <a:rPr lang="en-US" sz="2800" b="1" dirty="0">
                <a:solidFill>
                  <a:srgbClr val="002060"/>
                </a:solidFill>
                <a:latin typeface="Calibri" pitchFamily="34" charset="0"/>
                <a:cs typeface="Calibri" pitchFamily="34" charset="0"/>
              </a:rPr>
              <a:t>Applicable Standards</a:t>
            </a:r>
            <a:br>
              <a:rPr lang="en-US" sz="2800" dirty="0"/>
            </a:br>
            <a:br>
              <a:rPr lang="en-IN" sz="2800" b="1" dirty="0">
                <a:solidFill>
                  <a:srgbClr val="002060"/>
                </a:solidFill>
                <a:latin typeface="Calibri" pitchFamily="34" charset="0"/>
                <a:cs typeface="Calibri" pitchFamily="34" charset="0"/>
              </a:rPr>
            </a:br>
            <a:endParaRPr lang="en-US" sz="2800" b="1" dirty="0">
              <a:solidFill>
                <a:srgbClr val="002060"/>
              </a:solidFill>
              <a:latin typeface="Calibri" pitchFamily="34" charset="0"/>
              <a:cs typeface="Calibri" pitchFamily="34" charset="0"/>
            </a:endParaRPr>
          </a:p>
        </p:txBody>
      </p:sp>
      <p:sp>
        <p:nvSpPr>
          <p:cNvPr id="3" name="Content Placeholder 2"/>
          <p:cNvSpPr>
            <a:spLocks noGrp="1"/>
          </p:cNvSpPr>
          <p:nvPr>
            <p:ph idx="1"/>
          </p:nvPr>
        </p:nvSpPr>
        <p:spPr>
          <a:xfrm>
            <a:off x="457200" y="1447801"/>
            <a:ext cx="8077200" cy="4419600"/>
          </a:xfrm>
        </p:spPr>
        <p:txBody>
          <a:bodyPr/>
          <a:lstStyle/>
          <a:p>
            <a:pPr marL="457200" indent="-457200" algn="just">
              <a:buClr>
                <a:schemeClr val="tx1"/>
              </a:buClr>
              <a:buFont typeface="+mj-lt"/>
              <a:buAutoNum type="arabicPeriod"/>
            </a:pPr>
            <a:r>
              <a:rPr lang="en-US" sz="2200" dirty="0">
                <a:latin typeface="Calibri" pitchFamily="34" charset="0"/>
                <a:cs typeface="Calibri" pitchFamily="34" charset="0"/>
              </a:rPr>
              <a:t>The report being reviewed and the reviewer should follow applicable professional standards for valuation review, development, and reporting. These include IVS, USPAP, Red book, Standards by ICAI or AICPA</a:t>
            </a:r>
          </a:p>
          <a:p>
            <a:pPr marL="457200" indent="-457200" algn="just">
              <a:buClr>
                <a:schemeClr val="tx1"/>
              </a:buClr>
              <a:buFont typeface="+mj-lt"/>
              <a:buAutoNum type="arabicPeriod"/>
            </a:pPr>
            <a:r>
              <a:rPr lang="en-IN" sz="2200" dirty="0">
                <a:latin typeface="Calibri" pitchFamily="34" charset="0"/>
                <a:cs typeface="Calibri" pitchFamily="34" charset="0"/>
              </a:rPr>
              <a:t>PVAI has not framed its independent valuation standards and has chosen to adopt International Valuation Standard (IVS). </a:t>
            </a:r>
          </a:p>
          <a:p>
            <a:pPr marL="457200" indent="-457200" algn="just">
              <a:buClr>
                <a:schemeClr val="tx1"/>
              </a:buClr>
              <a:buFont typeface="+mj-lt"/>
              <a:buAutoNum type="arabicPeriod"/>
            </a:pPr>
            <a:r>
              <a:rPr lang="en-US" sz="2200" dirty="0">
                <a:latin typeface="Calibri" pitchFamily="34" charset="0"/>
                <a:cs typeface="Calibri" pitchFamily="34" charset="0"/>
              </a:rPr>
              <a:t>PVAI is the first member association to represent India at IVSC. </a:t>
            </a:r>
          </a:p>
          <a:p>
            <a:pPr marL="457200" indent="-457200" algn="just">
              <a:buClr>
                <a:schemeClr val="tx1"/>
              </a:buClr>
              <a:buFont typeface="+mj-lt"/>
              <a:buAutoNum type="arabicPeriod"/>
            </a:pPr>
            <a:r>
              <a:rPr lang="en-IN" sz="2200" dirty="0">
                <a:latin typeface="Calibri" pitchFamily="34" charset="0"/>
                <a:cs typeface="Calibri" pitchFamily="34" charset="0"/>
              </a:rPr>
              <a:t>At PVAI: All RV members (L&amp;B/P&amp;M) to adopt IVS, for valuation reports prepared under IBC OR Companies Act 2013.</a:t>
            </a:r>
            <a:endParaRPr lang="en-US" sz="2200" dirty="0">
              <a:latin typeface="Calibri" pitchFamily="34" charset="0"/>
              <a:cs typeface="Calibri" pitchFamily="34" charset="0"/>
            </a:endParaRPr>
          </a:p>
          <a:p>
            <a:pPr marL="457200" indent="-457200" algn="just">
              <a:buClr>
                <a:schemeClr val="tx1"/>
              </a:buClr>
              <a:buFont typeface="+mj-lt"/>
              <a:buAutoNum type="arabicPeriod"/>
            </a:pPr>
            <a:r>
              <a:rPr lang="en-US" sz="2200" dirty="0">
                <a:latin typeface="Calibri" pitchFamily="34" charset="0"/>
                <a:cs typeface="Calibri" pitchFamily="34" charset="0"/>
              </a:rPr>
              <a:t>We have also given a confirmation to IBBI of us adopting IVS as our Valuation standard. </a:t>
            </a:r>
          </a:p>
          <a:p>
            <a:pPr marL="57150" indent="0" algn="just">
              <a:buSzPct val="100000"/>
              <a:buNone/>
            </a:pPr>
            <a:endParaRPr lang="en-US" sz="2200" dirty="0">
              <a:solidFill>
                <a:srgbClr val="00B050"/>
              </a:solidFill>
              <a:latin typeface="Calibri" pitchFamily="34" charset="0"/>
              <a:cs typeface="Calibri" pitchFamily="34" charset="0"/>
            </a:endParaRPr>
          </a:p>
          <a:p>
            <a:pPr marL="57150" indent="0" algn="just">
              <a:buSzPct val="100000"/>
              <a:buNone/>
            </a:pPr>
            <a:endParaRPr lang="en-US" sz="2200" dirty="0">
              <a:solidFill>
                <a:srgbClr val="00B050"/>
              </a:solidFill>
              <a:latin typeface="Calibri" pitchFamily="34" charset="0"/>
              <a:cs typeface="Calibri" pitchFamily="34" charset="0"/>
            </a:endParaRPr>
          </a:p>
          <a:p>
            <a:pPr marL="57150" indent="0" algn="just">
              <a:buSzPct val="100000"/>
              <a:buNone/>
            </a:pPr>
            <a:endParaRPr lang="en-US" sz="2200" dirty="0">
              <a:solidFill>
                <a:srgbClr val="00B050"/>
              </a:solidFill>
              <a:latin typeface="Calibri" pitchFamily="34" charset="0"/>
              <a:cs typeface="Calibri" pitchFamily="34" charset="0"/>
            </a:endParaRPr>
          </a:p>
          <a:p>
            <a:pPr marL="57150" indent="0" algn="just">
              <a:buSzPct val="100000"/>
              <a:buNone/>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400050" algn="just">
              <a:buFont typeface="Wingdings" pitchFamily="2" charset="2"/>
              <a:buChar char="v"/>
            </a:pPr>
            <a:endParaRPr lang="en-IN" sz="2200" dirty="0">
              <a:solidFill>
                <a:srgbClr val="00B050"/>
              </a:solidFill>
              <a:latin typeface="Calibri" pitchFamily="34" charset="0"/>
              <a:cs typeface="Calibri" pitchFamily="34" charset="0"/>
            </a:endParaRPr>
          </a:p>
          <a:p>
            <a:pPr>
              <a:buFont typeface="Courier New" panose="02070309020205020404" pitchFamily="49" charset="0"/>
              <a:buChar char="o"/>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5AF570C0-C775-43BB-97C7-3E4DEC6CA990}" type="datetime3">
              <a:rPr lang="en-US" smtClean="0"/>
              <a:t>1 June 2020</a:t>
            </a:fld>
            <a:endParaRPr lang="en-US" dirty="0"/>
          </a:p>
        </p:txBody>
      </p:sp>
    </p:spTree>
    <p:extLst>
      <p:ext uri="{BB962C8B-B14F-4D97-AF65-F5344CB8AC3E}">
        <p14:creationId xmlns:p14="http://schemas.microsoft.com/office/powerpoint/2010/main" val="1689953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PVAI: Peer Review for IBBI</a:t>
            </a:r>
            <a:endParaRPr lang="en-US" sz="2800" b="1" dirty="0">
              <a:solidFill>
                <a:srgbClr val="002060"/>
              </a:solidFill>
              <a:latin typeface="Calibri" panose="020F0502020204030204" pitchFamily="34" charset="0"/>
            </a:endParaRPr>
          </a:p>
        </p:txBody>
      </p:sp>
      <p:sp>
        <p:nvSpPr>
          <p:cNvPr id="3" name="Content Placeholder 2"/>
          <p:cNvSpPr>
            <a:spLocks noGrp="1"/>
          </p:cNvSpPr>
          <p:nvPr>
            <p:ph idx="1"/>
          </p:nvPr>
        </p:nvSpPr>
        <p:spPr>
          <a:xfrm>
            <a:off x="457200" y="1600201"/>
            <a:ext cx="8153400" cy="4267199"/>
          </a:xfrm>
        </p:spPr>
        <p:txBody>
          <a:bodyPr/>
          <a:lstStyle/>
          <a:p>
            <a:pPr marL="514350" indent="-457200" algn="just">
              <a:buClr>
                <a:schemeClr val="tx1"/>
              </a:buClr>
              <a:buSzPct val="100000"/>
              <a:buFont typeface="+mj-lt"/>
              <a:buAutoNum type="arabicPeriod"/>
            </a:pPr>
            <a:r>
              <a:rPr lang="en-IN" sz="2200" dirty="0">
                <a:latin typeface="Calibri" pitchFamily="34" charset="0"/>
                <a:cs typeface="Calibri" pitchFamily="34" charset="0"/>
              </a:rPr>
              <a:t>PVAI formed a Peer Review Committee to perform a peer review exercise of our member RVs. </a:t>
            </a:r>
          </a:p>
          <a:p>
            <a:pPr marL="514350" indent="-457200" algn="just">
              <a:buClr>
                <a:schemeClr val="tx1"/>
              </a:buClr>
              <a:buSzPct val="100000"/>
              <a:buFont typeface="+mj-lt"/>
              <a:buAutoNum type="arabicPeriod"/>
            </a:pPr>
            <a:r>
              <a:rPr lang="en-IN" sz="2200" dirty="0">
                <a:latin typeface="Calibri" pitchFamily="34" charset="0"/>
                <a:cs typeface="Calibri" pitchFamily="34" charset="0"/>
              </a:rPr>
              <a:t>Five (5) Reports from registered valuer members were reviewed</a:t>
            </a:r>
          </a:p>
          <a:p>
            <a:pPr marL="514350" indent="-457200" algn="just">
              <a:buClr>
                <a:schemeClr val="tx1"/>
              </a:buClr>
              <a:buSzPct val="100000"/>
              <a:buFont typeface="+mj-lt"/>
              <a:buAutoNum type="arabicPeriod"/>
            </a:pPr>
            <a:r>
              <a:rPr lang="en-IN" sz="2200" dirty="0">
                <a:latin typeface="Calibri" pitchFamily="34" charset="0"/>
                <a:cs typeface="Calibri" pitchFamily="34" charset="0"/>
              </a:rPr>
              <a:t>Template: captured essential requirements of any valuation report based on; </a:t>
            </a:r>
          </a:p>
          <a:p>
            <a:pPr marL="514350" indent="-457200" algn="just">
              <a:buClr>
                <a:schemeClr val="tx1"/>
              </a:buClr>
              <a:buSzPct val="100000"/>
              <a:buFont typeface="+mj-lt"/>
              <a:buAutoNum type="arabicPeriod"/>
            </a:pPr>
            <a:r>
              <a:rPr lang="en-IN" sz="2200" dirty="0">
                <a:latin typeface="Calibri" pitchFamily="34" charset="0"/>
                <a:cs typeface="Calibri" pitchFamily="34" charset="0"/>
              </a:rPr>
              <a:t>Rule No 8: Conduct of Valuation of IBBI Registered Valuers Rules AND IVS Standard No 103: Valuation Reporting. </a:t>
            </a:r>
          </a:p>
          <a:p>
            <a:pPr marL="514350" indent="-457200" algn="just">
              <a:buClr>
                <a:schemeClr val="tx1"/>
              </a:buClr>
              <a:buSzPct val="100000"/>
              <a:buFont typeface="+mj-lt"/>
              <a:buAutoNum type="arabicPeriod"/>
            </a:pPr>
            <a:r>
              <a:rPr lang="en-IN" sz="2200" dirty="0">
                <a:latin typeface="Calibri" pitchFamily="34" charset="0"/>
                <a:cs typeface="Calibri" pitchFamily="34" charset="0"/>
              </a:rPr>
              <a:t>RVs to comment whether they have complied with all requirements.</a:t>
            </a:r>
          </a:p>
          <a:p>
            <a:pPr marL="514350" indent="-457200" algn="just">
              <a:buClr>
                <a:schemeClr val="tx1"/>
              </a:buClr>
              <a:buSzPct val="100000"/>
              <a:buFont typeface="+mj-lt"/>
              <a:buAutoNum type="arabicPeriod"/>
            </a:pPr>
            <a:r>
              <a:rPr lang="en-IN" sz="2200" dirty="0">
                <a:latin typeface="Calibri" pitchFamily="34" charset="0"/>
                <a:cs typeface="Calibri" pitchFamily="34" charset="0"/>
              </a:rPr>
              <a:t>RV Valuation reports were vetted by Peer Review Committee against these requirements. </a:t>
            </a: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514350" indent="-457200" algn="just">
              <a:buSzPct val="100000"/>
              <a:buFont typeface="+mj-lt"/>
              <a:buAutoNum type="arabicParenR"/>
            </a:pPr>
            <a:endParaRPr lang="en-IN" sz="2200" dirty="0">
              <a:solidFill>
                <a:srgbClr val="00B050"/>
              </a:solidFill>
              <a:latin typeface="Calibri" pitchFamily="34" charset="0"/>
              <a:cs typeface="Calibri" pitchFamily="34" charset="0"/>
            </a:endParaRPr>
          </a:p>
          <a:p>
            <a:pPr marL="400050" algn="just">
              <a:buFont typeface="Wingdings" pitchFamily="2" charset="2"/>
              <a:buChar char="v"/>
            </a:pPr>
            <a:endParaRPr lang="en-IN" sz="2200" dirty="0">
              <a:solidFill>
                <a:srgbClr val="00B050"/>
              </a:solidFill>
              <a:latin typeface="Calibri" pitchFamily="34" charset="0"/>
              <a:cs typeface="Calibri" pitchFamily="34" charset="0"/>
            </a:endParaRPr>
          </a:p>
          <a:p>
            <a:pPr>
              <a:buFont typeface="Courier New" panose="02070309020205020404" pitchFamily="49" charset="0"/>
              <a:buChar char="o"/>
            </a:pPr>
            <a:endParaRPr lang="en-US" sz="2400" dirty="0">
              <a:latin typeface="Calibri" panose="020F0502020204030204" pitchFamily="34" charset="0"/>
            </a:endParaRPr>
          </a:p>
        </p:txBody>
      </p:sp>
      <p:sp>
        <p:nvSpPr>
          <p:cNvPr id="4" name="Date Placeholder 3"/>
          <p:cNvSpPr>
            <a:spLocks noGrp="1"/>
          </p:cNvSpPr>
          <p:nvPr>
            <p:ph type="dt" sz="half" idx="10"/>
          </p:nvPr>
        </p:nvSpPr>
        <p:spPr/>
        <p:txBody>
          <a:bodyPr/>
          <a:lstStyle/>
          <a:p>
            <a:fld id="{5AF570C0-C775-43BB-97C7-3E4DEC6CA990}" type="datetime3">
              <a:rPr lang="en-US" smtClean="0"/>
              <a:t>1 June 2020</a:t>
            </a:fld>
            <a:endParaRPr lang="en-US" dirty="0"/>
          </a:p>
        </p:txBody>
      </p:sp>
    </p:spTree>
    <p:extLst>
      <p:ext uri="{BB962C8B-B14F-4D97-AF65-F5344CB8AC3E}">
        <p14:creationId xmlns:p14="http://schemas.microsoft.com/office/powerpoint/2010/main" val="3650892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IVS 103: Valuation Reports</a:t>
            </a:r>
          </a:p>
        </p:txBody>
      </p:sp>
      <p:sp>
        <p:nvSpPr>
          <p:cNvPr id="3" name="Content Placeholder 2"/>
          <p:cNvSpPr>
            <a:spLocks noGrp="1"/>
          </p:cNvSpPr>
          <p:nvPr>
            <p:ph idx="1"/>
          </p:nvPr>
        </p:nvSpPr>
        <p:spPr>
          <a:xfrm>
            <a:off x="465221" y="1593725"/>
            <a:ext cx="8069179" cy="4530725"/>
          </a:xfrm>
        </p:spPr>
        <p:txBody>
          <a:bodyPr anchor="t"/>
          <a:lstStyle/>
          <a:p>
            <a:pPr marL="457200" indent="-457200">
              <a:buClr>
                <a:schemeClr val="tx1"/>
              </a:buClr>
              <a:buFont typeface="+mj-lt"/>
              <a:buAutoNum type="arabicPeriod"/>
            </a:pPr>
            <a:r>
              <a:rPr lang="en-US" sz="2200" dirty="0">
                <a:latin typeface="Calibri" panose="020F0502020204030204" pitchFamily="34" charset="0"/>
                <a:cs typeface="Calibri" panose="020F0502020204030204" pitchFamily="34" charset="0"/>
              </a:rPr>
              <a:t>Std </a:t>
            </a:r>
            <a:r>
              <a:rPr lang="en-IN" sz="2200" dirty="0">
                <a:latin typeface="Calibri" panose="020F0502020204030204" pitchFamily="34" charset="0"/>
                <a:cs typeface="Calibri" panose="020F0502020204030204" pitchFamily="34" charset="0"/>
              </a:rPr>
              <a:t>30.1. Where the report is the result of an assignment involving the valuation of an </a:t>
            </a:r>
            <a:r>
              <a:rPr lang="en-IN" sz="2200" i="1" dirty="0">
                <a:latin typeface="Calibri" panose="020F0502020204030204" pitchFamily="34" charset="0"/>
                <a:cs typeface="Calibri" panose="020F0502020204030204" pitchFamily="34" charset="0"/>
              </a:rPr>
              <a:t>asset </a:t>
            </a:r>
            <a:r>
              <a:rPr lang="en-IN" sz="2200" dirty="0">
                <a:latin typeface="Calibri" panose="020F0502020204030204" pitchFamily="34" charset="0"/>
                <a:cs typeface="Calibri" panose="020F0502020204030204" pitchFamily="34" charset="0"/>
              </a:rPr>
              <a:t>or </a:t>
            </a:r>
            <a:r>
              <a:rPr lang="en-IN" sz="2200" i="1" dirty="0">
                <a:latin typeface="Calibri" panose="020F0502020204030204" pitchFamily="34" charset="0"/>
                <a:cs typeface="Calibri" panose="020F0502020204030204" pitchFamily="34" charset="0"/>
              </a:rPr>
              <a:t>assets</a:t>
            </a:r>
            <a:r>
              <a:rPr lang="en-IN" sz="2200" dirty="0">
                <a:latin typeface="Calibri" panose="020F0502020204030204" pitchFamily="34" charset="0"/>
                <a:cs typeface="Calibri" panose="020F0502020204030204" pitchFamily="34" charset="0"/>
              </a:rPr>
              <a:t>, the report </a:t>
            </a:r>
            <a:r>
              <a:rPr lang="en-IN" sz="2200" i="1" dirty="0">
                <a:latin typeface="Calibri" panose="020F0502020204030204" pitchFamily="34" charset="0"/>
                <a:cs typeface="Calibri" panose="020F0502020204030204" pitchFamily="34" charset="0"/>
              </a:rPr>
              <a:t>must </a:t>
            </a:r>
            <a:r>
              <a:rPr lang="en-IN" sz="2200" dirty="0">
                <a:latin typeface="Calibri" panose="020F0502020204030204" pitchFamily="34" charset="0"/>
                <a:cs typeface="Calibri" panose="020F0502020204030204" pitchFamily="34" charset="0"/>
              </a:rPr>
              <a:t>convey the following, at a minimum:</a:t>
            </a:r>
          </a:p>
          <a:p>
            <a:pPr marL="457200" lvl="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scope of the work performed, including the elements noted in para 20.3 of IVS 101 </a:t>
            </a:r>
            <a:r>
              <a:rPr lang="en-IN" sz="2200" i="1" dirty="0">
                <a:latin typeface="Calibri" panose="020F0502020204030204" pitchFamily="34" charset="0"/>
                <a:cs typeface="Calibri" panose="020F0502020204030204" pitchFamily="34" charset="0"/>
              </a:rPr>
              <a:t>Scope of Work</a:t>
            </a:r>
            <a:r>
              <a:rPr lang="en-IN" sz="2200" dirty="0">
                <a:latin typeface="Calibri" panose="020F0502020204030204" pitchFamily="34" charset="0"/>
                <a:cs typeface="Calibri" panose="020F0502020204030204" pitchFamily="34" charset="0"/>
              </a:rPr>
              <a:t>, to the extent that each is applicable to the assignment,</a:t>
            </a:r>
          </a:p>
          <a:p>
            <a:pPr marL="457200" lvl="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Approach and Methods adopted,</a:t>
            </a:r>
          </a:p>
          <a:p>
            <a:pPr marL="457200" lvl="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key inputs used,</a:t>
            </a:r>
          </a:p>
          <a:p>
            <a:pPr marL="457200" lvl="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assumptions made,</a:t>
            </a:r>
          </a:p>
          <a:p>
            <a:pPr marL="457200" lvl="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conclusion(s) of value and principal reasons for any conclusions reached, and</a:t>
            </a:r>
          </a:p>
          <a:p>
            <a:pPr marL="457200" indent="-457200">
              <a:buClr>
                <a:schemeClr val="tx1"/>
              </a:buClr>
              <a:buFont typeface="+mj-lt"/>
              <a:buAutoNum type="arabicPeriod"/>
            </a:pPr>
            <a:r>
              <a:rPr lang="en-IN" sz="2200" dirty="0">
                <a:latin typeface="Calibri" panose="020F0502020204030204" pitchFamily="34" charset="0"/>
                <a:cs typeface="Calibri" panose="020F0502020204030204" pitchFamily="34" charset="0"/>
              </a:rPr>
              <a:t>the date of the report (which </a:t>
            </a:r>
            <a:r>
              <a:rPr lang="en-IN" sz="2200" i="1" dirty="0">
                <a:latin typeface="Calibri" panose="020F0502020204030204" pitchFamily="34" charset="0"/>
                <a:cs typeface="Calibri" panose="020F0502020204030204" pitchFamily="34" charset="0"/>
              </a:rPr>
              <a:t>may </a:t>
            </a:r>
            <a:r>
              <a:rPr lang="en-IN" sz="2200" dirty="0">
                <a:latin typeface="Calibri" panose="020F0502020204030204" pitchFamily="34" charset="0"/>
                <a:cs typeface="Calibri" panose="020F0502020204030204" pitchFamily="34" charset="0"/>
              </a:rPr>
              <a:t>differ from the valuation date)</a:t>
            </a:r>
            <a:endParaRPr lang="en-US" sz="2200" dirty="0">
              <a:latin typeface="Calibri" panose="020F0502020204030204" pitchFamily="34" charset="0"/>
              <a:cs typeface="Calibri" panose="020F0502020204030204" pitchFamily="34" charset="0"/>
            </a:endParaRPr>
          </a:p>
          <a:p>
            <a:pPr algn="just">
              <a:buNone/>
            </a:pPr>
            <a:endParaRPr lang="en-US" sz="2200" dirty="0">
              <a:solidFill>
                <a:srgbClr val="00B050"/>
              </a:solidFill>
              <a:latin typeface="Calibri" pitchFamily="34" charset="0"/>
              <a:cs typeface="Calibri" pitchFamily="34" charset="0"/>
            </a:endParaRPr>
          </a:p>
          <a:p>
            <a:pPr>
              <a:buNone/>
            </a:pPr>
            <a:endParaRPr lang="en-US" sz="2800" dirty="0"/>
          </a:p>
          <a:p>
            <a:pPr>
              <a:buNone/>
            </a:pPr>
            <a:endParaRPr lang="en-US" sz="2800" dirty="0"/>
          </a:p>
          <a:p>
            <a:pPr>
              <a:buNone/>
            </a:pPr>
            <a:endParaRPr lang="en-US" sz="2800" dirty="0"/>
          </a:p>
          <a:p>
            <a:pPr>
              <a:buNone/>
            </a:pPr>
            <a:endParaRPr lang="en-US" sz="2800" dirty="0"/>
          </a:p>
          <a:p>
            <a:pPr>
              <a:buNone/>
            </a:pPr>
            <a:r>
              <a:rPr lang="en-US" sz="2800" dirty="0"/>
              <a:t>				</a:t>
            </a:r>
            <a:endParaRPr lang="en-US" sz="28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746B3895-9424-4E67-BD64-379D27529D39}" type="datetime3">
              <a:rPr lang="en-US" smtClean="0"/>
              <a:t>1 June 2020</a:t>
            </a:fld>
            <a:endParaRPr lang="en-US" dirty="0"/>
          </a:p>
        </p:txBody>
      </p:sp>
    </p:spTree>
    <p:extLst>
      <p:ext uri="{BB962C8B-B14F-4D97-AF65-F5344CB8AC3E}">
        <p14:creationId xmlns:p14="http://schemas.microsoft.com/office/powerpoint/2010/main" val="960988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Para 20.3, IVS 101: Scope of Work</a:t>
            </a:r>
          </a:p>
        </p:txBody>
      </p:sp>
      <p:sp>
        <p:nvSpPr>
          <p:cNvPr id="3" name="Content Placeholder 2"/>
          <p:cNvSpPr>
            <a:spLocks noGrp="1"/>
          </p:cNvSpPr>
          <p:nvPr>
            <p:ph idx="1"/>
          </p:nvPr>
        </p:nvSpPr>
        <p:spPr>
          <a:xfrm>
            <a:off x="465221" y="1593725"/>
            <a:ext cx="8069179" cy="4530725"/>
          </a:xfrm>
        </p:spPr>
        <p:txBody>
          <a:bodyPr anchor="t"/>
          <a:lstStyle/>
          <a:p>
            <a:pPr marL="514350" indent="-514350" algn="just">
              <a:buClr>
                <a:schemeClr val="tx1"/>
              </a:buClr>
              <a:buFont typeface="+mj-lt"/>
              <a:buAutoNum type="arabicPeriod"/>
            </a:pPr>
            <a:r>
              <a:rPr lang="en-IN" sz="2200" dirty="0">
                <a:latin typeface="Calibri" panose="020F0502020204030204" pitchFamily="34" charset="0"/>
                <a:cs typeface="Calibri" panose="020F0502020204030204" pitchFamily="34" charset="0"/>
              </a:rPr>
              <a:t>(a) Identity of the </a:t>
            </a:r>
            <a:r>
              <a:rPr lang="en-IN" sz="2200" i="1" dirty="0">
                <a:latin typeface="Calibri" panose="020F0502020204030204" pitchFamily="34" charset="0"/>
                <a:cs typeface="Calibri" panose="020F0502020204030204" pitchFamily="34" charset="0"/>
              </a:rPr>
              <a:t>valuer</a:t>
            </a:r>
            <a:r>
              <a:rPr lang="en-IN" sz="2200" dirty="0">
                <a:latin typeface="Calibri" panose="020F0502020204030204" pitchFamily="34" charset="0"/>
                <a:cs typeface="Calibri" panose="020F0502020204030204" pitchFamily="34" charset="0"/>
              </a:rPr>
              <a:t>: The </a:t>
            </a:r>
            <a:r>
              <a:rPr lang="en-IN" sz="2200" i="1" dirty="0">
                <a:latin typeface="Calibri" panose="020F0502020204030204" pitchFamily="34" charset="0"/>
                <a:cs typeface="Calibri" panose="020F0502020204030204" pitchFamily="34" charset="0"/>
              </a:rPr>
              <a:t>valuer may </a:t>
            </a:r>
            <a:r>
              <a:rPr lang="en-IN" sz="2200" dirty="0">
                <a:latin typeface="Calibri" panose="020F0502020204030204" pitchFamily="34" charset="0"/>
                <a:cs typeface="Calibri" panose="020F0502020204030204" pitchFamily="34" charset="0"/>
              </a:rPr>
              <a:t>be an individual, group of individuals or a firm. If the </a:t>
            </a:r>
            <a:r>
              <a:rPr lang="en-IN" sz="2200" i="1" dirty="0">
                <a:latin typeface="Calibri" panose="020F0502020204030204" pitchFamily="34" charset="0"/>
                <a:cs typeface="Calibri" panose="020F0502020204030204" pitchFamily="34" charset="0"/>
              </a:rPr>
              <a:t>valuer </a:t>
            </a:r>
            <a:r>
              <a:rPr lang="en-IN" sz="2200" dirty="0">
                <a:latin typeface="Calibri" panose="020F0502020204030204" pitchFamily="34" charset="0"/>
                <a:cs typeface="Calibri" panose="020F0502020204030204" pitchFamily="34" charset="0"/>
              </a:rPr>
              <a:t>has any material connection or involvement with the subject </a:t>
            </a:r>
            <a:r>
              <a:rPr lang="en-IN" sz="2200" i="1" dirty="0">
                <a:latin typeface="Calibri" panose="020F0502020204030204" pitchFamily="34" charset="0"/>
                <a:cs typeface="Calibri" panose="020F0502020204030204" pitchFamily="34" charset="0"/>
              </a:rPr>
              <a:t>asset </a:t>
            </a:r>
            <a:r>
              <a:rPr lang="en-IN" sz="2200" dirty="0">
                <a:latin typeface="Calibri" panose="020F0502020204030204" pitchFamily="34" charset="0"/>
                <a:cs typeface="Calibri" panose="020F0502020204030204" pitchFamily="34" charset="0"/>
              </a:rPr>
              <a:t>or the other parties to the valuation assignment, or if there are any other factors that could limit the </a:t>
            </a:r>
            <a:r>
              <a:rPr lang="en-IN" sz="2200" i="1" dirty="0">
                <a:latin typeface="Calibri" panose="020F0502020204030204" pitchFamily="34" charset="0"/>
                <a:cs typeface="Calibri" panose="020F0502020204030204" pitchFamily="34" charset="0"/>
              </a:rPr>
              <a:t>valuer’s</a:t>
            </a:r>
            <a:r>
              <a:rPr lang="en-IN" sz="2200" dirty="0">
                <a:latin typeface="Calibri" panose="020F0502020204030204" pitchFamily="34" charset="0"/>
                <a:cs typeface="Calibri" panose="020F0502020204030204" pitchFamily="34" charset="0"/>
              </a:rPr>
              <a:t> ability to provide an unbiased and objective valuation, such factors </a:t>
            </a:r>
            <a:r>
              <a:rPr lang="en-IN" sz="2200" i="1" dirty="0">
                <a:latin typeface="Calibri" panose="020F0502020204030204" pitchFamily="34" charset="0"/>
                <a:cs typeface="Calibri" panose="020F0502020204030204" pitchFamily="34" charset="0"/>
              </a:rPr>
              <a:t>must </a:t>
            </a:r>
            <a:r>
              <a:rPr lang="en-IN" sz="2200" dirty="0">
                <a:latin typeface="Calibri" panose="020F0502020204030204" pitchFamily="34" charset="0"/>
                <a:cs typeface="Calibri" panose="020F0502020204030204" pitchFamily="34" charset="0"/>
              </a:rPr>
              <a:t>be disclosed at the outset. If such disclosure does not take place, the valuation assignment is not in compliance with IVS. If the </a:t>
            </a:r>
            <a:r>
              <a:rPr lang="en-IN" sz="2200" i="1" dirty="0">
                <a:latin typeface="Calibri" panose="020F0502020204030204" pitchFamily="34" charset="0"/>
                <a:cs typeface="Calibri" panose="020F0502020204030204" pitchFamily="34" charset="0"/>
              </a:rPr>
              <a:t>valuer</a:t>
            </a:r>
            <a:r>
              <a:rPr lang="en-IN" sz="2200" dirty="0">
                <a:latin typeface="Calibri" panose="020F0502020204030204" pitchFamily="34" charset="0"/>
                <a:cs typeface="Calibri" panose="020F0502020204030204" pitchFamily="34" charset="0"/>
              </a:rPr>
              <a:t> needs to seek </a:t>
            </a:r>
            <a:r>
              <a:rPr lang="en-IN" sz="2200" i="1" dirty="0">
                <a:latin typeface="Calibri" panose="020F0502020204030204" pitchFamily="34" charset="0"/>
                <a:cs typeface="Calibri" panose="020F0502020204030204" pitchFamily="34" charset="0"/>
              </a:rPr>
              <a:t>material </a:t>
            </a:r>
            <a:r>
              <a:rPr lang="en-IN" sz="2200" dirty="0">
                <a:latin typeface="Calibri" panose="020F0502020204030204" pitchFamily="34" charset="0"/>
                <a:cs typeface="Calibri" panose="020F0502020204030204" pitchFamily="34" charset="0"/>
              </a:rPr>
              <a:t>assistance from others in relation to any aspect of the assignment, the nature of such assistance and the extent of reliance </a:t>
            </a:r>
            <a:r>
              <a:rPr lang="en-IN" sz="2200" i="1" dirty="0">
                <a:latin typeface="Calibri" panose="020F0502020204030204" pitchFamily="34" charset="0"/>
                <a:cs typeface="Calibri" panose="020F0502020204030204" pitchFamily="34" charset="0"/>
              </a:rPr>
              <a:t>must </a:t>
            </a:r>
            <a:r>
              <a:rPr lang="en-IN" sz="2200" dirty="0">
                <a:latin typeface="Calibri" panose="020F0502020204030204" pitchFamily="34" charset="0"/>
                <a:cs typeface="Calibri" panose="020F0502020204030204" pitchFamily="34" charset="0"/>
              </a:rPr>
              <a:t>be made clear.</a:t>
            </a:r>
            <a:endParaRPr lang="en-US" sz="2800" dirty="0"/>
          </a:p>
          <a:p>
            <a:pPr>
              <a:buNone/>
            </a:pPr>
            <a:endParaRPr lang="en-US" sz="2800" dirty="0"/>
          </a:p>
          <a:p>
            <a:pPr>
              <a:buNone/>
            </a:pPr>
            <a:endParaRPr lang="en-US" sz="2800" dirty="0"/>
          </a:p>
          <a:p>
            <a:pPr>
              <a:buNone/>
            </a:pPr>
            <a:endParaRPr lang="en-US" sz="2800" dirty="0"/>
          </a:p>
          <a:p>
            <a:pPr>
              <a:buNone/>
            </a:pPr>
            <a:r>
              <a:rPr lang="en-US" sz="2800" dirty="0"/>
              <a:t>				</a:t>
            </a:r>
            <a:endParaRPr lang="en-US" sz="28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746B3895-9424-4E67-BD64-379D27529D39}" type="datetime3">
              <a:rPr lang="en-US" smtClean="0"/>
              <a:t>1 June 2020</a:t>
            </a:fld>
            <a:endParaRPr lang="en-US" dirty="0"/>
          </a:p>
        </p:txBody>
      </p:sp>
    </p:spTree>
    <p:extLst>
      <p:ext uri="{BB962C8B-B14F-4D97-AF65-F5344CB8AC3E}">
        <p14:creationId xmlns:p14="http://schemas.microsoft.com/office/powerpoint/2010/main" val="1445341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Para 20.3, IVS 101: Scope of Work</a:t>
            </a:r>
          </a:p>
        </p:txBody>
      </p:sp>
      <p:sp>
        <p:nvSpPr>
          <p:cNvPr id="3" name="Content Placeholder 2"/>
          <p:cNvSpPr>
            <a:spLocks noGrp="1"/>
          </p:cNvSpPr>
          <p:nvPr>
            <p:ph idx="1"/>
          </p:nvPr>
        </p:nvSpPr>
        <p:spPr>
          <a:xfrm>
            <a:off x="465221" y="1593725"/>
            <a:ext cx="8069179" cy="4530725"/>
          </a:xfrm>
        </p:spPr>
        <p:txBody>
          <a:bodyPr anchor="t"/>
          <a:lstStyle/>
          <a:p>
            <a:pPr marL="457200" indent="-457200">
              <a:buClr>
                <a:schemeClr val="tx1"/>
              </a:buClr>
              <a:buFont typeface="+mj-lt"/>
              <a:buAutoNum type="arabicPeriod" startAt="2"/>
            </a:pPr>
            <a:r>
              <a:rPr lang="en-IN" sz="2200" dirty="0">
                <a:latin typeface="Calibri" panose="020F0502020204030204" pitchFamily="34" charset="0"/>
                <a:cs typeface="Calibri" panose="020F0502020204030204" pitchFamily="34" charset="0"/>
              </a:rPr>
              <a:t>(b) Identity of the </a:t>
            </a:r>
            <a:r>
              <a:rPr lang="en-IN" sz="2200" i="1" dirty="0">
                <a:latin typeface="Calibri" panose="020F0502020204030204" pitchFamily="34" charset="0"/>
                <a:cs typeface="Calibri" panose="020F0502020204030204" pitchFamily="34" charset="0"/>
              </a:rPr>
              <a:t>client(s) </a:t>
            </a:r>
            <a:r>
              <a:rPr lang="en-IN" sz="2200" dirty="0">
                <a:latin typeface="Calibri" panose="020F0502020204030204" pitchFamily="34" charset="0"/>
                <a:cs typeface="Calibri" panose="020F0502020204030204" pitchFamily="34" charset="0"/>
              </a:rPr>
              <a:t>(if any):</a:t>
            </a:r>
          </a:p>
          <a:p>
            <a:pPr marL="457200" indent="-457200">
              <a:buClr>
                <a:schemeClr val="tx1"/>
              </a:buClr>
              <a:buFont typeface="+mj-lt"/>
              <a:buAutoNum type="arabicPeriod" startAt="2"/>
            </a:pPr>
            <a:r>
              <a:rPr lang="en-IN" sz="2200" dirty="0">
                <a:latin typeface="Calibri" panose="020F0502020204030204" pitchFamily="34" charset="0"/>
                <a:cs typeface="Calibri" panose="020F0502020204030204" pitchFamily="34" charset="0"/>
              </a:rPr>
              <a:t> (c) Identity of other intended users (if any):</a:t>
            </a:r>
          </a:p>
          <a:p>
            <a:pPr marL="457200" indent="-457200">
              <a:buClr>
                <a:schemeClr val="tx1"/>
              </a:buClr>
              <a:buFont typeface="+mj-lt"/>
              <a:buAutoNum type="arabicPeriod" startAt="2"/>
            </a:pPr>
            <a:r>
              <a:rPr lang="en-IN" sz="2200" dirty="0">
                <a:latin typeface="Calibri" panose="020F0502020204030204" pitchFamily="34" charset="0"/>
                <a:cs typeface="Calibri" panose="020F0502020204030204" pitchFamily="34" charset="0"/>
              </a:rPr>
              <a:t>(d) </a:t>
            </a:r>
            <a:r>
              <a:rPr lang="en-IN" sz="2200" i="1" dirty="0">
                <a:latin typeface="Calibri" panose="020F0502020204030204" pitchFamily="34" charset="0"/>
                <a:cs typeface="Calibri" panose="020F0502020204030204" pitchFamily="34" charset="0"/>
              </a:rPr>
              <a:t>Asset(s) </a:t>
            </a:r>
            <a:r>
              <a:rPr lang="en-IN" sz="2200" dirty="0">
                <a:latin typeface="Calibri" panose="020F0502020204030204" pitchFamily="34" charset="0"/>
                <a:cs typeface="Calibri" panose="020F0502020204030204" pitchFamily="34" charset="0"/>
              </a:rPr>
              <a:t>being valued:</a:t>
            </a:r>
          </a:p>
          <a:p>
            <a:pPr marL="457200" indent="-457200">
              <a:buClr>
                <a:schemeClr val="tx1"/>
              </a:buClr>
              <a:buFont typeface="+mj-lt"/>
              <a:buAutoNum type="arabicPeriod" startAt="2"/>
            </a:pPr>
            <a:r>
              <a:rPr lang="en-IN" sz="2200" dirty="0">
                <a:latin typeface="Calibri" panose="020F0502020204030204" pitchFamily="34" charset="0"/>
                <a:cs typeface="Calibri" panose="020F0502020204030204" pitchFamily="34" charset="0"/>
              </a:rPr>
              <a:t>(e) The valuation currency</a:t>
            </a:r>
          </a:p>
          <a:p>
            <a:pPr marL="457200" indent="-457200">
              <a:buClr>
                <a:schemeClr val="tx1"/>
              </a:buClr>
              <a:buFont typeface="+mj-lt"/>
              <a:buAutoNum type="arabicPeriod" startAt="2"/>
            </a:pPr>
            <a:r>
              <a:rPr lang="en-IN" sz="2200" dirty="0">
                <a:latin typeface="Calibri" panose="020F0502020204030204" pitchFamily="34" charset="0"/>
                <a:cs typeface="Calibri" panose="020F0502020204030204" pitchFamily="34" charset="0"/>
              </a:rPr>
              <a:t>(f) Purpose of the valuation:</a:t>
            </a:r>
          </a:p>
          <a:p>
            <a:pPr marL="457200" indent="-457200" algn="just">
              <a:buClr>
                <a:schemeClr val="tx1"/>
              </a:buClr>
              <a:buFont typeface="+mj-lt"/>
              <a:buAutoNum type="arabicPeriod" startAt="7"/>
            </a:pPr>
            <a:r>
              <a:rPr lang="en-IN" sz="2200" dirty="0">
                <a:latin typeface="Calibri" panose="020F0502020204030204" pitchFamily="34" charset="0"/>
                <a:cs typeface="Calibri" panose="020F0502020204030204" pitchFamily="34" charset="0"/>
              </a:rPr>
              <a:t>(g) Basis/bases of value used</a:t>
            </a:r>
          </a:p>
          <a:p>
            <a:pPr marL="457200" indent="-457200" algn="just">
              <a:buClr>
                <a:schemeClr val="tx1"/>
              </a:buClr>
              <a:buFont typeface="+mj-lt"/>
              <a:buAutoNum type="arabicPeriod" startAt="7"/>
            </a:pPr>
            <a:r>
              <a:rPr lang="en-IN" sz="2200" dirty="0">
                <a:latin typeface="Calibri" panose="020F0502020204030204" pitchFamily="34" charset="0"/>
                <a:cs typeface="Calibri" panose="020F0502020204030204" pitchFamily="34" charset="0"/>
              </a:rPr>
              <a:t>(h) Valuation date</a:t>
            </a:r>
          </a:p>
          <a:p>
            <a:pPr marL="457200" indent="-457200" algn="just">
              <a:buClr>
                <a:schemeClr val="tx1"/>
              </a:buClr>
              <a:buFont typeface="+mj-lt"/>
              <a:buAutoNum type="arabicPeriod" startAt="7"/>
            </a:pPr>
            <a:r>
              <a:rPr lang="en-IN" sz="2200" dirty="0">
                <a:latin typeface="Calibri" panose="020F0502020204030204" pitchFamily="34" charset="0"/>
                <a:cs typeface="Calibri" panose="020F0502020204030204" pitchFamily="34" charset="0"/>
              </a:rPr>
              <a:t>(</a:t>
            </a:r>
            <a:r>
              <a:rPr lang="en-IN" sz="2200" dirty="0" err="1">
                <a:latin typeface="Calibri" panose="020F0502020204030204" pitchFamily="34" charset="0"/>
                <a:cs typeface="Calibri" panose="020F0502020204030204" pitchFamily="34" charset="0"/>
              </a:rPr>
              <a:t>i</a:t>
            </a:r>
            <a:r>
              <a:rPr lang="en-IN" sz="2200" dirty="0">
                <a:latin typeface="Calibri" panose="020F0502020204030204" pitchFamily="34" charset="0"/>
                <a:cs typeface="Calibri" panose="020F0502020204030204" pitchFamily="34" charset="0"/>
              </a:rPr>
              <a:t>) The nature and extent of the </a:t>
            </a:r>
            <a:r>
              <a:rPr lang="en-IN" sz="2200" i="1" dirty="0">
                <a:latin typeface="Calibri" panose="020F0502020204030204" pitchFamily="34" charset="0"/>
                <a:cs typeface="Calibri" panose="020F0502020204030204" pitchFamily="34" charset="0"/>
              </a:rPr>
              <a:t>valuer’s </a:t>
            </a:r>
            <a:r>
              <a:rPr lang="en-IN" sz="2200" dirty="0">
                <a:latin typeface="Calibri" panose="020F0502020204030204" pitchFamily="34" charset="0"/>
                <a:cs typeface="Calibri" panose="020F0502020204030204" pitchFamily="34" charset="0"/>
              </a:rPr>
              <a:t>work and any limitations thereon</a:t>
            </a:r>
          </a:p>
          <a:p>
            <a:pPr marL="457200" indent="-457200" algn="just">
              <a:buClr>
                <a:schemeClr val="tx1"/>
              </a:buClr>
              <a:buFont typeface="+mj-lt"/>
              <a:buAutoNum type="arabicPeriod" startAt="7"/>
            </a:pPr>
            <a:r>
              <a:rPr lang="en-IN" sz="2200" dirty="0">
                <a:latin typeface="Calibri" panose="020F0502020204030204" pitchFamily="34" charset="0"/>
                <a:cs typeface="Calibri" panose="020F0502020204030204" pitchFamily="34" charset="0"/>
              </a:rPr>
              <a:t>(j)The nature and sources of information upon relied upon:</a:t>
            </a:r>
          </a:p>
          <a:p>
            <a:pPr marL="457200" indent="-457200" algn="just">
              <a:buClr>
                <a:schemeClr val="tx1"/>
              </a:buClr>
              <a:buFont typeface="+mj-lt"/>
              <a:buAutoNum type="arabicPeriod" startAt="7"/>
            </a:pPr>
            <a:r>
              <a:rPr lang="en-IN" sz="2200" dirty="0">
                <a:latin typeface="Calibri" panose="020F0502020204030204" pitchFamily="34" charset="0"/>
                <a:cs typeface="Calibri" panose="020F0502020204030204" pitchFamily="34" charset="0"/>
              </a:rPr>
              <a:t>(k) </a:t>
            </a:r>
            <a:r>
              <a:rPr lang="en-IN" sz="2200" i="1" dirty="0">
                <a:latin typeface="Calibri" panose="020F0502020204030204" pitchFamily="34" charset="0"/>
                <a:cs typeface="Calibri" panose="020F0502020204030204" pitchFamily="34" charset="0"/>
              </a:rPr>
              <a:t>Significant </a:t>
            </a:r>
            <a:r>
              <a:rPr lang="en-IN" sz="2200" dirty="0">
                <a:latin typeface="Calibri" panose="020F0502020204030204" pitchFamily="34" charset="0"/>
                <a:cs typeface="Calibri" panose="020F0502020204030204" pitchFamily="34" charset="0"/>
              </a:rPr>
              <a:t>assumptions and/or special assumptions: </a:t>
            </a:r>
          </a:p>
          <a:p>
            <a:pPr marL="457200" indent="-457200">
              <a:buClr>
                <a:schemeClr val="tx1"/>
              </a:buClr>
              <a:buFont typeface="+mj-lt"/>
              <a:buAutoNum type="arabicPeriod" startAt="2"/>
            </a:pPr>
            <a:endParaRPr lang="en-US" sz="2200" dirty="0">
              <a:latin typeface="Calibri" panose="020F0502020204030204" pitchFamily="34" charset="0"/>
              <a:cs typeface="Calibri" panose="020F0502020204030204" pitchFamily="34" charset="0"/>
            </a:endParaRPr>
          </a:p>
          <a:p>
            <a:pPr>
              <a:buNone/>
            </a:pPr>
            <a:endParaRPr lang="en-US" sz="2800" dirty="0"/>
          </a:p>
          <a:p>
            <a:pPr>
              <a:buNone/>
            </a:pPr>
            <a:endParaRPr lang="en-US" sz="2800" dirty="0"/>
          </a:p>
          <a:p>
            <a:pPr>
              <a:buNone/>
            </a:pPr>
            <a:endParaRPr lang="en-US" sz="2800" dirty="0"/>
          </a:p>
          <a:p>
            <a:pPr>
              <a:buNone/>
            </a:pPr>
            <a:r>
              <a:rPr lang="en-US" sz="2800" dirty="0"/>
              <a:t>				</a:t>
            </a:r>
            <a:endParaRPr lang="en-US" sz="28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746B3895-9424-4E67-BD64-379D27529D39}" type="datetime3">
              <a:rPr lang="en-US" smtClean="0"/>
              <a:t>1 June 2020</a:t>
            </a:fld>
            <a:endParaRPr lang="en-US" dirty="0"/>
          </a:p>
        </p:txBody>
      </p:sp>
    </p:spTree>
    <p:extLst>
      <p:ext uri="{BB962C8B-B14F-4D97-AF65-F5344CB8AC3E}">
        <p14:creationId xmlns:p14="http://schemas.microsoft.com/office/powerpoint/2010/main" val="394950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solidFill>
                  <a:srgbClr val="002060"/>
                </a:solidFill>
                <a:latin typeface="Calibri" pitchFamily="34" charset="0"/>
                <a:cs typeface="Calibri" pitchFamily="34" charset="0"/>
              </a:rPr>
              <a:t>Para 20.3, IVS 101: Scope of Work</a:t>
            </a:r>
          </a:p>
        </p:txBody>
      </p:sp>
      <p:sp>
        <p:nvSpPr>
          <p:cNvPr id="3" name="Content Placeholder 2"/>
          <p:cNvSpPr>
            <a:spLocks noGrp="1"/>
          </p:cNvSpPr>
          <p:nvPr>
            <p:ph idx="1"/>
          </p:nvPr>
        </p:nvSpPr>
        <p:spPr>
          <a:xfrm>
            <a:off x="465221" y="1593725"/>
            <a:ext cx="8069179" cy="4530725"/>
          </a:xfrm>
        </p:spPr>
        <p:txBody>
          <a:bodyPr anchor="t"/>
          <a:lstStyle/>
          <a:p>
            <a:pPr marL="457200" indent="-457200" algn="just">
              <a:buClr>
                <a:schemeClr val="tx1"/>
              </a:buClr>
              <a:buFont typeface="+mj-lt"/>
              <a:buAutoNum type="arabicPeriod" startAt="12"/>
            </a:pPr>
            <a:r>
              <a:rPr lang="en-IN" sz="2200" dirty="0">
                <a:latin typeface="Calibri" panose="020F0502020204030204" pitchFamily="34" charset="0"/>
                <a:cs typeface="Calibri" panose="020F0502020204030204" pitchFamily="34" charset="0"/>
              </a:rPr>
              <a:t>(l) The type of report being prepared: </a:t>
            </a:r>
          </a:p>
          <a:p>
            <a:pPr marL="457200" indent="-457200" algn="just">
              <a:buClr>
                <a:schemeClr val="tx1"/>
              </a:buClr>
              <a:buFont typeface="+mj-lt"/>
              <a:buAutoNum type="arabicPeriod" startAt="12"/>
            </a:pPr>
            <a:r>
              <a:rPr lang="en-IN" sz="2200" dirty="0">
                <a:latin typeface="Calibri" panose="020F0502020204030204" pitchFamily="34" charset="0"/>
                <a:cs typeface="Calibri" panose="020F0502020204030204" pitchFamily="34" charset="0"/>
              </a:rPr>
              <a:t>(m) Restrictions on use, distribution/ publication of report: </a:t>
            </a:r>
          </a:p>
          <a:p>
            <a:pPr marL="457200" indent="-457200" algn="just">
              <a:buClr>
                <a:schemeClr val="tx1"/>
              </a:buClr>
              <a:buFont typeface="+mj-lt"/>
              <a:buAutoNum type="arabicPeriod" startAt="12"/>
            </a:pPr>
            <a:r>
              <a:rPr lang="en-IN" sz="2200" dirty="0">
                <a:latin typeface="Calibri" panose="020F0502020204030204" pitchFamily="34" charset="0"/>
                <a:cs typeface="Calibri" panose="020F0502020204030204" pitchFamily="34" charset="0"/>
              </a:rPr>
              <a:t>(n) That the valuation will be prepared in compliance with IVS and that the </a:t>
            </a:r>
            <a:r>
              <a:rPr lang="en-IN" sz="2200" i="1" dirty="0">
                <a:latin typeface="Calibri" panose="020F0502020204030204" pitchFamily="34" charset="0"/>
                <a:cs typeface="Calibri" panose="020F0502020204030204" pitchFamily="34" charset="0"/>
              </a:rPr>
              <a:t>valuer </a:t>
            </a:r>
            <a:r>
              <a:rPr lang="en-IN" sz="2200" dirty="0">
                <a:latin typeface="Calibri" panose="020F0502020204030204" pitchFamily="34" charset="0"/>
                <a:cs typeface="Calibri" panose="020F0502020204030204" pitchFamily="34" charset="0"/>
              </a:rPr>
              <a:t>will assess the appropriateness of all </a:t>
            </a:r>
            <a:r>
              <a:rPr lang="en-IN" sz="2200" i="1" dirty="0">
                <a:latin typeface="Calibri" panose="020F0502020204030204" pitchFamily="34" charset="0"/>
                <a:cs typeface="Calibri" panose="020F0502020204030204" pitchFamily="34" charset="0"/>
              </a:rPr>
              <a:t>significant </a:t>
            </a:r>
            <a:r>
              <a:rPr lang="en-IN" sz="2200" dirty="0">
                <a:latin typeface="Calibri" panose="020F0502020204030204" pitchFamily="34" charset="0"/>
                <a:cs typeface="Calibri" panose="020F0502020204030204" pitchFamily="34" charset="0"/>
              </a:rPr>
              <a:t>inputs:</a:t>
            </a:r>
          </a:p>
          <a:p>
            <a:pPr>
              <a:buNone/>
            </a:pPr>
            <a:endParaRPr lang="en-US" sz="2800" dirty="0"/>
          </a:p>
          <a:p>
            <a:pPr>
              <a:buNone/>
            </a:pPr>
            <a:endParaRPr lang="en-US" sz="2800" dirty="0"/>
          </a:p>
          <a:p>
            <a:pPr>
              <a:buNone/>
            </a:pPr>
            <a:endParaRPr lang="en-US" sz="2800" dirty="0"/>
          </a:p>
          <a:p>
            <a:pPr>
              <a:buNone/>
            </a:pPr>
            <a:r>
              <a:rPr lang="en-US" sz="2800" dirty="0"/>
              <a:t>				</a:t>
            </a:r>
            <a:endParaRPr lang="en-US" sz="2800" dirty="0">
              <a:solidFill>
                <a:srgbClr val="002060"/>
              </a:solidFill>
              <a:latin typeface="Calibri" pitchFamily="34" charset="0"/>
              <a:cs typeface="Calibri" pitchFamily="34" charset="0"/>
            </a:endParaRPr>
          </a:p>
        </p:txBody>
      </p:sp>
      <p:sp>
        <p:nvSpPr>
          <p:cNvPr id="4" name="Date Placeholder 3"/>
          <p:cNvSpPr>
            <a:spLocks noGrp="1"/>
          </p:cNvSpPr>
          <p:nvPr>
            <p:ph type="dt" sz="half" idx="10"/>
          </p:nvPr>
        </p:nvSpPr>
        <p:spPr/>
        <p:txBody>
          <a:bodyPr/>
          <a:lstStyle/>
          <a:p>
            <a:fld id="{746B3895-9424-4E67-BD64-379D27529D39}" type="datetime3">
              <a:rPr lang="en-US" smtClean="0"/>
              <a:t>1 June 2020</a:t>
            </a:fld>
            <a:endParaRPr lang="en-US" dirty="0"/>
          </a:p>
        </p:txBody>
      </p:sp>
    </p:spTree>
    <p:extLst>
      <p:ext uri="{BB962C8B-B14F-4D97-AF65-F5344CB8AC3E}">
        <p14:creationId xmlns:p14="http://schemas.microsoft.com/office/powerpoint/2010/main" val="2537547526"/>
      </p:ext>
    </p:extLst>
  </p:cSld>
  <p:clrMapOvr>
    <a:masterClrMapping/>
  </p:clrMapOvr>
</p:sld>
</file>

<file path=ppt/theme/theme1.xml><?xml version="1.0" encoding="utf-8"?>
<a:theme xmlns:a="http://schemas.openxmlformats.org/drawingml/2006/main" name="Presentation">
  <a:themeElements>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fontScheme name="Leve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0</TotalTime>
  <Words>1738</Words>
  <Application>Microsoft Office PowerPoint</Application>
  <PresentationFormat>On-screen Show (4:3)</PresentationFormat>
  <Paragraphs>168</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Courier New</vt:lpstr>
      <vt:lpstr>Times New Roman</vt:lpstr>
      <vt:lpstr>Wingdings</vt:lpstr>
      <vt:lpstr>Presentation</vt:lpstr>
      <vt:lpstr>PEER REVIEW</vt:lpstr>
      <vt:lpstr>Peer Review/ Valuation Review Process</vt:lpstr>
      <vt:lpstr>  Peer Review/ Valuation Review Process </vt:lpstr>
      <vt:lpstr>   Applicable Standards  </vt:lpstr>
      <vt:lpstr>PVAI: Peer Review for IBBI</vt:lpstr>
      <vt:lpstr>IVS 103: Valuation Reports</vt:lpstr>
      <vt:lpstr>Para 20.3, IVS 101: Scope of Work</vt:lpstr>
      <vt:lpstr>Para 20.3, IVS 101: Scope of Work</vt:lpstr>
      <vt:lpstr>Para 20.3, IVS 101: Scope of Work</vt:lpstr>
      <vt:lpstr>            Peer Review Observations:</vt:lpstr>
      <vt:lpstr>Peer Review Observations:</vt:lpstr>
      <vt:lpstr>Peer Review Observations:</vt:lpstr>
      <vt:lpstr>Peer Review Observations:</vt:lpstr>
      <vt:lpstr>Peer Review Observations:</vt:lpstr>
      <vt:lpstr>Peer Review Observations:</vt:lpstr>
      <vt:lpstr>Peer Review Observations:</vt:lpstr>
      <vt:lpstr>Peer Review Observations: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SujitJoglekar</dc:creator>
  <cp:lastModifiedBy>ADMIN</cp:lastModifiedBy>
  <cp:revision>189</cp:revision>
  <dcterms:created xsi:type="dcterms:W3CDTF">2014-08-22T03:31:54Z</dcterms:created>
  <dcterms:modified xsi:type="dcterms:W3CDTF">2020-06-01T14:21:32Z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TC060874521033</vt:lpwstr>
  </property>
</Properties>
</file>